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75" r:id="rId6"/>
    <p:sldId id="276" r:id="rId7"/>
    <p:sldId id="281" r:id="rId8"/>
    <p:sldId id="261" r:id="rId9"/>
    <p:sldId id="262" r:id="rId10"/>
    <p:sldId id="277" r:id="rId11"/>
    <p:sldId id="264" r:id="rId12"/>
    <p:sldId id="265" r:id="rId13"/>
    <p:sldId id="266" r:id="rId14"/>
    <p:sldId id="267" r:id="rId15"/>
    <p:sldId id="268" r:id="rId16"/>
    <p:sldId id="269" r:id="rId17"/>
    <p:sldId id="270" r:id="rId18"/>
    <p:sldId id="271" r:id="rId19"/>
    <p:sldId id="273" r:id="rId20"/>
    <p:sldId id="282" r:id="rId21"/>
    <p:sldId id="263" r:id="rId22"/>
    <p:sldId id="283" r:id="rId23"/>
    <p:sldId id="284" r:id="rId24"/>
    <p:sldId id="285" r:id="rId25"/>
    <p:sldId id="286" r:id="rId26"/>
    <p:sldId id="274" r:id="rId27"/>
    <p:sldId id="278" r:id="rId28"/>
    <p:sldId id="279" r:id="rId29"/>
    <p:sldId id="287" r:id="rId30"/>
    <p:sldId id="288" r:id="rId31"/>
    <p:sldId id="289" r:id="rId32"/>
    <p:sldId id="280" r:id="rId33"/>
    <p:sldId id="290" r:id="rId34"/>
    <p:sldId id="291" r:id="rId35"/>
    <p:sldId id="27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114" autoAdjust="0"/>
  </p:normalViewPr>
  <p:slideViewPr>
    <p:cSldViewPr snapToGrid="0">
      <p:cViewPr varScale="1">
        <p:scale>
          <a:sx n="85" d="100"/>
          <a:sy n="85" d="100"/>
        </p:scale>
        <p:origin x="8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9F3438-FC1E-46AF-8A88-60CF7D2CD3F7}"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C3AB5131-65E4-4718-81FA-2960D47204F8}">
      <dgm:prSet/>
      <dgm:spPr/>
      <dgm:t>
        <a:bodyPr/>
        <a:lstStyle/>
        <a:p>
          <a:r>
            <a:rPr lang="en-US"/>
            <a:t>Web search</a:t>
          </a:r>
        </a:p>
      </dgm:t>
    </dgm:pt>
    <dgm:pt modelId="{85FBBB26-E285-4F06-94B1-2205C793C4CD}" type="parTrans" cxnId="{721B0547-4033-426E-A748-3B09905F2041}">
      <dgm:prSet/>
      <dgm:spPr/>
      <dgm:t>
        <a:bodyPr/>
        <a:lstStyle/>
        <a:p>
          <a:endParaRPr lang="en-US"/>
        </a:p>
      </dgm:t>
    </dgm:pt>
    <dgm:pt modelId="{08F0032E-F782-467F-BA1D-852F533A3D48}" type="sibTrans" cxnId="{721B0547-4033-426E-A748-3B09905F2041}">
      <dgm:prSet/>
      <dgm:spPr/>
      <dgm:t>
        <a:bodyPr/>
        <a:lstStyle/>
        <a:p>
          <a:endParaRPr lang="en-US"/>
        </a:p>
      </dgm:t>
    </dgm:pt>
    <dgm:pt modelId="{CB2A29C6-8597-4357-93A8-3F05E392972A}">
      <dgm:prSet/>
      <dgm:spPr/>
      <dgm:t>
        <a:bodyPr/>
        <a:lstStyle/>
        <a:p>
          <a:r>
            <a:rPr lang="en-US" dirty="0"/>
            <a:t>Computational biology</a:t>
          </a:r>
        </a:p>
      </dgm:t>
    </dgm:pt>
    <dgm:pt modelId="{71F51D0A-43DC-47C2-9D6D-3CAC53CCDBC5}" type="parTrans" cxnId="{FA66CF49-9AB1-40E8-A2C2-159FA42CD30C}">
      <dgm:prSet/>
      <dgm:spPr/>
      <dgm:t>
        <a:bodyPr/>
        <a:lstStyle/>
        <a:p>
          <a:endParaRPr lang="en-US"/>
        </a:p>
      </dgm:t>
    </dgm:pt>
    <dgm:pt modelId="{36786F24-F59C-485A-95E8-707861263781}" type="sibTrans" cxnId="{FA66CF49-9AB1-40E8-A2C2-159FA42CD30C}">
      <dgm:prSet/>
      <dgm:spPr/>
      <dgm:t>
        <a:bodyPr/>
        <a:lstStyle/>
        <a:p>
          <a:endParaRPr lang="en-US"/>
        </a:p>
      </dgm:t>
    </dgm:pt>
    <dgm:pt modelId="{37F0A864-6ED3-4AFC-B571-FF878061A1A9}">
      <dgm:prSet/>
      <dgm:spPr/>
      <dgm:t>
        <a:bodyPr/>
        <a:lstStyle/>
        <a:p>
          <a:r>
            <a:rPr lang="en-US"/>
            <a:t>Finance</a:t>
          </a:r>
          <a:endParaRPr lang="en-US" dirty="0"/>
        </a:p>
      </dgm:t>
    </dgm:pt>
    <dgm:pt modelId="{BF3CDB2C-FFCA-4BA3-89E0-5828A19236EB}" type="parTrans" cxnId="{784795DD-3DD1-457E-802F-6E9B9BC7C466}">
      <dgm:prSet/>
      <dgm:spPr/>
      <dgm:t>
        <a:bodyPr/>
        <a:lstStyle/>
        <a:p>
          <a:endParaRPr lang="en-US"/>
        </a:p>
      </dgm:t>
    </dgm:pt>
    <dgm:pt modelId="{9FE59DC7-2792-4F6C-9607-2F855A937D9A}" type="sibTrans" cxnId="{784795DD-3DD1-457E-802F-6E9B9BC7C466}">
      <dgm:prSet/>
      <dgm:spPr/>
      <dgm:t>
        <a:bodyPr/>
        <a:lstStyle/>
        <a:p>
          <a:endParaRPr lang="en-US"/>
        </a:p>
      </dgm:t>
    </dgm:pt>
    <dgm:pt modelId="{C7EFD770-99DC-4BD8-8866-905B18EEDBDF}">
      <dgm:prSet/>
      <dgm:spPr/>
      <dgm:t>
        <a:bodyPr/>
        <a:lstStyle/>
        <a:p>
          <a:r>
            <a:rPr lang="en-US" dirty="0"/>
            <a:t>Space exploration</a:t>
          </a:r>
        </a:p>
      </dgm:t>
    </dgm:pt>
    <dgm:pt modelId="{1BD1BD44-F337-442B-98F1-FE9111D1F424}" type="parTrans" cxnId="{D0477E2F-BF97-4313-B992-56B07C0A7FEC}">
      <dgm:prSet/>
      <dgm:spPr/>
      <dgm:t>
        <a:bodyPr/>
        <a:lstStyle/>
        <a:p>
          <a:endParaRPr lang="en-US"/>
        </a:p>
      </dgm:t>
    </dgm:pt>
    <dgm:pt modelId="{B295DEB7-0D4D-468F-ABF4-C3C227BED714}" type="sibTrans" cxnId="{D0477E2F-BF97-4313-B992-56B07C0A7FEC}">
      <dgm:prSet/>
      <dgm:spPr/>
      <dgm:t>
        <a:bodyPr/>
        <a:lstStyle/>
        <a:p>
          <a:endParaRPr lang="en-US"/>
        </a:p>
      </dgm:t>
    </dgm:pt>
    <dgm:pt modelId="{E29B19BF-D7B6-4BE7-BF23-9B36733C9210}">
      <dgm:prSet/>
      <dgm:spPr/>
      <dgm:t>
        <a:bodyPr/>
        <a:lstStyle/>
        <a:p>
          <a:r>
            <a:rPr lang="en-US" dirty="0"/>
            <a:t>Robotics</a:t>
          </a:r>
        </a:p>
      </dgm:t>
    </dgm:pt>
    <dgm:pt modelId="{2AF4FF8E-61D8-466E-BB7A-5ACD49F75AB7}" type="parTrans" cxnId="{94880BE6-706C-4E74-8ECD-1E72B1781E38}">
      <dgm:prSet/>
      <dgm:spPr/>
      <dgm:t>
        <a:bodyPr/>
        <a:lstStyle/>
        <a:p>
          <a:endParaRPr lang="en-US"/>
        </a:p>
      </dgm:t>
    </dgm:pt>
    <dgm:pt modelId="{7822585C-DE85-4B74-94FC-1346D733DABB}" type="sibTrans" cxnId="{94880BE6-706C-4E74-8ECD-1E72B1781E38}">
      <dgm:prSet/>
      <dgm:spPr/>
      <dgm:t>
        <a:bodyPr/>
        <a:lstStyle/>
        <a:p>
          <a:endParaRPr lang="en-US"/>
        </a:p>
      </dgm:t>
    </dgm:pt>
    <dgm:pt modelId="{DAD1C7DC-D8A4-43D0-B12D-EBD00BBC4255}">
      <dgm:prSet/>
      <dgm:spPr/>
      <dgm:t>
        <a:bodyPr/>
        <a:lstStyle/>
        <a:p>
          <a:r>
            <a:rPr lang="en-US" dirty="0"/>
            <a:t>Information extraction</a:t>
          </a:r>
        </a:p>
      </dgm:t>
    </dgm:pt>
    <dgm:pt modelId="{A78D6AC1-7EFC-4863-B537-7B5DDB4534FD}" type="parTrans" cxnId="{92940861-1D33-4BD3-93B7-EB98D208C62A}">
      <dgm:prSet/>
      <dgm:spPr/>
      <dgm:t>
        <a:bodyPr/>
        <a:lstStyle/>
        <a:p>
          <a:endParaRPr lang="en-US"/>
        </a:p>
      </dgm:t>
    </dgm:pt>
    <dgm:pt modelId="{74AC5EB6-5BF2-4A30-B4C8-09F81F151582}" type="sibTrans" cxnId="{92940861-1D33-4BD3-93B7-EB98D208C62A}">
      <dgm:prSet/>
      <dgm:spPr/>
      <dgm:t>
        <a:bodyPr/>
        <a:lstStyle/>
        <a:p>
          <a:endParaRPr lang="en-US"/>
        </a:p>
      </dgm:t>
    </dgm:pt>
    <dgm:pt modelId="{FB8E59AA-44B4-4C67-9A18-83EF0110C0DD}">
      <dgm:prSet/>
      <dgm:spPr/>
      <dgm:t>
        <a:bodyPr/>
        <a:lstStyle/>
        <a:p>
          <a:r>
            <a:rPr lang="en-US" dirty="0"/>
            <a:t>Social networks</a:t>
          </a:r>
        </a:p>
      </dgm:t>
    </dgm:pt>
    <dgm:pt modelId="{00737351-A6A3-47D8-BA31-4777B703C6A2}" type="parTrans" cxnId="{43B82286-7235-4EC8-84F7-B5057CF62CFB}">
      <dgm:prSet/>
      <dgm:spPr/>
      <dgm:t>
        <a:bodyPr/>
        <a:lstStyle/>
        <a:p>
          <a:endParaRPr lang="en-US"/>
        </a:p>
      </dgm:t>
    </dgm:pt>
    <dgm:pt modelId="{734BC411-1E3F-446B-B628-985FD626D726}" type="sibTrans" cxnId="{43B82286-7235-4EC8-84F7-B5057CF62CFB}">
      <dgm:prSet/>
      <dgm:spPr/>
      <dgm:t>
        <a:bodyPr/>
        <a:lstStyle/>
        <a:p>
          <a:endParaRPr lang="en-US"/>
        </a:p>
      </dgm:t>
    </dgm:pt>
    <dgm:pt modelId="{C316D402-8A28-41FB-97F4-6CCACF8FDC6A}">
      <dgm:prSet/>
      <dgm:spPr/>
      <dgm:t>
        <a:bodyPr/>
        <a:lstStyle/>
        <a:p>
          <a:r>
            <a:rPr lang="en-US" dirty="0"/>
            <a:t>Debugging software</a:t>
          </a:r>
        </a:p>
      </dgm:t>
    </dgm:pt>
    <dgm:pt modelId="{0D8BF9E5-564C-4A97-93BC-1327094FF119}" type="parTrans" cxnId="{ECC79815-E36F-46CC-8729-3746CCB4BBC6}">
      <dgm:prSet/>
      <dgm:spPr/>
      <dgm:t>
        <a:bodyPr/>
        <a:lstStyle/>
        <a:p>
          <a:endParaRPr lang="en-US"/>
        </a:p>
      </dgm:t>
    </dgm:pt>
    <dgm:pt modelId="{2E319C6D-61D5-416A-9620-0D4CAF1B4183}" type="sibTrans" cxnId="{ECC79815-E36F-46CC-8729-3746CCB4BBC6}">
      <dgm:prSet/>
      <dgm:spPr/>
      <dgm:t>
        <a:bodyPr/>
        <a:lstStyle/>
        <a:p>
          <a:endParaRPr lang="en-US"/>
        </a:p>
      </dgm:t>
    </dgm:pt>
    <dgm:pt modelId="{DC7AB479-BEC9-45BF-965A-7C22DFB396FA}">
      <dgm:prSet/>
      <dgm:spPr/>
      <dgm:t>
        <a:bodyPr/>
        <a:lstStyle/>
        <a:p>
          <a:r>
            <a:rPr lang="en-US" dirty="0"/>
            <a:t>E-commerce</a:t>
          </a:r>
        </a:p>
      </dgm:t>
    </dgm:pt>
    <dgm:pt modelId="{72FFDB05-6C1B-49D0-BA76-E4A2F7B700DF}" type="sibTrans" cxnId="{8D84A012-B48D-4559-8E73-56F4B4CE3460}">
      <dgm:prSet/>
      <dgm:spPr/>
      <dgm:t>
        <a:bodyPr/>
        <a:lstStyle/>
        <a:p>
          <a:endParaRPr lang="en-US"/>
        </a:p>
      </dgm:t>
    </dgm:pt>
    <dgm:pt modelId="{DE8E5E98-ED5C-4AFE-BBFA-C17A551EA36C}" type="parTrans" cxnId="{8D84A012-B48D-4559-8E73-56F4B4CE3460}">
      <dgm:prSet/>
      <dgm:spPr/>
      <dgm:t>
        <a:bodyPr/>
        <a:lstStyle/>
        <a:p>
          <a:endParaRPr lang="en-US"/>
        </a:p>
      </dgm:t>
    </dgm:pt>
    <dgm:pt modelId="{09F429B0-5E97-49DB-89D2-2025BBD7780A}" type="pres">
      <dgm:prSet presAssocID="{FD9F3438-FC1E-46AF-8A88-60CF7D2CD3F7}" presName="diagram" presStyleCnt="0">
        <dgm:presLayoutVars>
          <dgm:dir/>
          <dgm:resizeHandles val="exact"/>
        </dgm:presLayoutVars>
      </dgm:prSet>
      <dgm:spPr/>
    </dgm:pt>
    <dgm:pt modelId="{5CB9A177-ACE4-4857-A96D-1C4C17C53222}" type="pres">
      <dgm:prSet presAssocID="{C3AB5131-65E4-4718-81FA-2960D47204F8}" presName="node" presStyleLbl="node1" presStyleIdx="0" presStyleCnt="9">
        <dgm:presLayoutVars>
          <dgm:bulletEnabled val="1"/>
        </dgm:presLayoutVars>
      </dgm:prSet>
      <dgm:spPr/>
    </dgm:pt>
    <dgm:pt modelId="{43C40293-4CF6-4E62-A5CA-455F4A7AF9A3}" type="pres">
      <dgm:prSet presAssocID="{08F0032E-F782-467F-BA1D-852F533A3D48}" presName="sibTrans" presStyleCnt="0"/>
      <dgm:spPr/>
    </dgm:pt>
    <dgm:pt modelId="{6FEE4045-2A3C-493D-AB81-141791FFD059}" type="pres">
      <dgm:prSet presAssocID="{CB2A29C6-8597-4357-93A8-3F05E392972A}" presName="node" presStyleLbl="node1" presStyleIdx="1" presStyleCnt="9">
        <dgm:presLayoutVars>
          <dgm:bulletEnabled val="1"/>
        </dgm:presLayoutVars>
      </dgm:prSet>
      <dgm:spPr/>
    </dgm:pt>
    <dgm:pt modelId="{1CA23F9A-6230-433D-A610-23ACA45D7F83}" type="pres">
      <dgm:prSet presAssocID="{36786F24-F59C-485A-95E8-707861263781}" presName="sibTrans" presStyleCnt="0"/>
      <dgm:spPr/>
    </dgm:pt>
    <dgm:pt modelId="{F344072B-3E5D-4E4E-B5B4-0E7A53FB3D25}" type="pres">
      <dgm:prSet presAssocID="{37F0A864-6ED3-4AFC-B571-FF878061A1A9}" presName="node" presStyleLbl="node1" presStyleIdx="2" presStyleCnt="9">
        <dgm:presLayoutVars>
          <dgm:bulletEnabled val="1"/>
        </dgm:presLayoutVars>
      </dgm:prSet>
      <dgm:spPr/>
    </dgm:pt>
    <dgm:pt modelId="{CD9C23AA-7C37-4AD5-9C4D-9076A2CC5320}" type="pres">
      <dgm:prSet presAssocID="{9FE59DC7-2792-4F6C-9607-2F855A937D9A}" presName="sibTrans" presStyleCnt="0"/>
      <dgm:spPr/>
    </dgm:pt>
    <dgm:pt modelId="{CE04316D-4F2C-4240-9849-67B5C97E23BC}" type="pres">
      <dgm:prSet presAssocID="{DC7AB479-BEC9-45BF-965A-7C22DFB396FA}" presName="node" presStyleLbl="node1" presStyleIdx="3" presStyleCnt="9">
        <dgm:presLayoutVars>
          <dgm:bulletEnabled val="1"/>
        </dgm:presLayoutVars>
      </dgm:prSet>
      <dgm:spPr/>
    </dgm:pt>
    <dgm:pt modelId="{6C42D98C-B738-4B40-917C-89F7E6F99164}" type="pres">
      <dgm:prSet presAssocID="{72FFDB05-6C1B-49D0-BA76-E4A2F7B700DF}" presName="sibTrans" presStyleCnt="0"/>
      <dgm:spPr/>
    </dgm:pt>
    <dgm:pt modelId="{FD3F4DB5-7330-4C30-B427-DAAFFD9D15A0}" type="pres">
      <dgm:prSet presAssocID="{C7EFD770-99DC-4BD8-8866-905B18EEDBDF}" presName="node" presStyleLbl="node1" presStyleIdx="4" presStyleCnt="9">
        <dgm:presLayoutVars>
          <dgm:bulletEnabled val="1"/>
        </dgm:presLayoutVars>
      </dgm:prSet>
      <dgm:spPr/>
    </dgm:pt>
    <dgm:pt modelId="{2AFD49F2-65DC-487E-9518-C493D583F71A}" type="pres">
      <dgm:prSet presAssocID="{B295DEB7-0D4D-468F-ABF4-C3C227BED714}" presName="sibTrans" presStyleCnt="0"/>
      <dgm:spPr/>
    </dgm:pt>
    <dgm:pt modelId="{610B7EF8-E648-4FEA-9F93-B4CF4B036CCE}" type="pres">
      <dgm:prSet presAssocID="{E29B19BF-D7B6-4BE7-BF23-9B36733C9210}" presName="node" presStyleLbl="node1" presStyleIdx="5" presStyleCnt="9">
        <dgm:presLayoutVars>
          <dgm:bulletEnabled val="1"/>
        </dgm:presLayoutVars>
      </dgm:prSet>
      <dgm:spPr/>
    </dgm:pt>
    <dgm:pt modelId="{5DDE23B9-E24F-4876-88A1-FDB26B3D964A}" type="pres">
      <dgm:prSet presAssocID="{7822585C-DE85-4B74-94FC-1346D733DABB}" presName="sibTrans" presStyleCnt="0"/>
      <dgm:spPr/>
    </dgm:pt>
    <dgm:pt modelId="{13A235CF-088F-47A2-8906-3F4413D7D841}" type="pres">
      <dgm:prSet presAssocID="{DAD1C7DC-D8A4-43D0-B12D-EBD00BBC4255}" presName="node" presStyleLbl="node1" presStyleIdx="6" presStyleCnt="9">
        <dgm:presLayoutVars>
          <dgm:bulletEnabled val="1"/>
        </dgm:presLayoutVars>
      </dgm:prSet>
      <dgm:spPr/>
    </dgm:pt>
    <dgm:pt modelId="{DD06DF62-3368-4A83-A9E4-7E35E224ADB5}" type="pres">
      <dgm:prSet presAssocID="{74AC5EB6-5BF2-4A30-B4C8-09F81F151582}" presName="sibTrans" presStyleCnt="0"/>
      <dgm:spPr/>
    </dgm:pt>
    <dgm:pt modelId="{D9C54D56-1226-4A2A-8D05-8E39043DA290}" type="pres">
      <dgm:prSet presAssocID="{FB8E59AA-44B4-4C67-9A18-83EF0110C0DD}" presName="node" presStyleLbl="node1" presStyleIdx="7" presStyleCnt="9">
        <dgm:presLayoutVars>
          <dgm:bulletEnabled val="1"/>
        </dgm:presLayoutVars>
      </dgm:prSet>
      <dgm:spPr/>
    </dgm:pt>
    <dgm:pt modelId="{0673C877-58A8-47C6-B40A-5C2148BC9281}" type="pres">
      <dgm:prSet presAssocID="{734BC411-1E3F-446B-B628-985FD626D726}" presName="sibTrans" presStyleCnt="0"/>
      <dgm:spPr/>
    </dgm:pt>
    <dgm:pt modelId="{065E9826-6F3A-4B59-9636-1796F639FC35}" type="pres">
      <dgm:prSet presAssocID="{C316D402-8A28-41FB-97F4-6CCACF8FDC6A}" presName="node" presStyleLbl="node1" presStyleIdx="8" presStyleCnt="9">
        <dgm:presLayoutVars>
          <dgm:bulletEnabled val="1"/>
        </dgm:presLayoutVars>
      </dgm:prSet>
      <dgm:spPr/>
    </dgm:pt>
  </dgm:ptLst>
  <dgm:cxnLst>
    <dgm:cxn modelId="{4E2E1311-1B4E-432C-82FE-E50A0FD7C0BE}" type="presOf" srcId="{E29B19BF-D7B6-4BE7-BF23-9B36733C9210}" destId="{610B7EF8-E648-4FEA-9F93-B4CF4B036CCE}" srcOrd="0" destOrd="0" presId="urn:microsoft.com/office/officeart/2005/8/layout/default"/>
    <dgm:cxn modelId="{8D84A012-B48D-4559-8E73-56F4B4CE3460}" srcId="{FD9F3438-FC1E-46AF-8A88-60CF7D2CD3F7}" destId="{DC7AB479-BEC9-45BF-965A-7C22DFB396FA}" srcOrd="3" destOrd="0" parTransId="{DE8E5E98-ED5C-4AFE-BBFA-C17A551EA36C}" sibTransId="{72FFDB05-6C1B-49D0-BA76-E4A2F7B700DF}"/>
    <dgm:cxn modelId="{ECC79815-E36F-46CC-8729-3746CCB4BBC6}" srcId="{FD9F3438-FC1E-46AF-8A88-60CF7D2CD3F7}" destId="{C316D402-8A28-41FB-97F4-6CCACF8FDC6A}" srcOrd="8" destOrd="0" parTransId="{0D8BF9E5-564C-4A97-93BC-1327094FF119}" sibTransId="{2E319C6D-61D5-416A-9620-0D4CAF1B4183}"/>
    <dgm:cxn modelId="{D0477E2F-BF97-4313-B992-56B07C0A7FEC}" srcId="{FD9F3438-FC1E-46AF-8A88-60CF7D2CD3F7}" destId="{C7EFD770-99DC-4BD8-8866-905B18EEDBDF}" srcOrd="4" destOrd="0" parTransId="{1BD1BD44-F337-442B-98F1-FE9111D1F424}" sibTransId="{B295DEB7-0D4D-468F-ABF4-C3C227BED714}"/>
    <dgm:cxn modelId="{719B353C-70C4-41F2-BE86-1825790EBE2E}" type="presOf" srcId="{C316D402-8A28-41FB-97F4-6CCACF8FDC6A}" destId="{065E9826-6F3A-4B59-9636-1796F639FC35}" srcOrd="0" destOrd="0" presId="urn:microsoft.com/office/officeart/2005/8/layout/default"/>
    <dgm:cxn modelId="{92940861-1D33-4BD3-93B7-EB98D208C62A}" srcId="{FD9F3438-FC1E-46AF-8A88-60CF7D2CD3F7}" destId="{DAD1C7DC-D8A4-43D0-B12D-EBD00BBC4255}" srcOrd="6" destOrd="0" parTransId="{A78D6AC1-7EFC-4863-B537-7B5DDB4534FD}" sibTransId="{74AC5EB6-5BF2-4A30-B4C8-09F81F151582}"/>
    <dgm:cxn modelId="{94802042-81C4-48A6-88AE-DFE723A0FFA0}" type="presOf" srcId="{FB8E59AA-44B4-4C67-9A18-83EF0110C0DD}" destId="{D9C54D56-1226-4A2A-8D05-8E39043DA290}" srcOrd="0" destOrd="0" presId="urn:microsoft.com/office/officeart/2005/8/layout/default"/>
    <dgm:cxn modelId="{7F04A542-1F7D-407A-8498-D2E3DB857855}" type="presOf" srcId="{FD9F3438-FC1E-46AF-8A88-60CF7D2CD3F7}" destId="{09F429B0-5E97-49DB-89D2-2025BBD7780A}" srcOrd="0" destOrd="0" presId="urn:microsoft.com/office/officeart/2005/8/layout/default"/>
    <dgm:cxn modelId="{721B0547-4033-426E-A748-3B09905F2041}" srcId="{FD9F3438-FC1E-46AF-8A88-60CF7D2CD3F7}" destId="{C3AB5131-65E4-4718-81FA-2960D47204F8}" srcOrd="0" destOrd="0" parTransId="{85FBBB26-E285-4F06-94B1-2205C793C4CD}" sibTransId="{08F0032E-F782-467F-BA1D-852F533A3D48}"/>
    <dgm:cxn modelId="{FA66CF49-9AB1-40E8-A2C2-159FA42CD30C}" srcId="{FD9F3438-FC1E-46AF-8A88-60CF7D2CD3F7}" destId="{CB2A29C6-8597-4357-93A8-3F05E392972A}" srcOrd="1" destOrd="0" parTransId="{71F51D0A-43DC-47C2-9D6D-3CAC53CCDBC5}" sibTransId="{36786F24-F59C-485A-95E8-707861263781}"/>
    <dgm:cxn modelId="{37BC176D-F3C9-477E-B0F2-00C912D456EA}" type="presOf" srcId="{CB2A29C6-8597-4357-93A8-3F05E392972A}" destId="{6FEE4045-2A3C-493D-AB81-141791FFD059}" srcOrd="0" destOrd="0" presId="urn:microsoft.com/office/officeart/2005/8/layout/default"/>
    <dgm:cxn modelId="{BEF1CD55-6F24-4080-9365-25812EF0BB7C}" type="presOf" srcId="{DAD1C7DC-D8A4-43D0-B12D-EBD00BBC4255}" destId="{13A235CF-088F-47A2-8906-3F4413D7D841}" srcOrd="0" destOrd="0" presId="urn:microsoft.com/office/officeart/2005/8/layout/default"/>
    <dgm:cxn modelId="{43B82286-7235-4EC8-84F7-B5057CF62CFB}" srcId="{FD9F3438-FC1E-46AF-8A88-60CF7D2CD3F7}" destId="{FB8E59AA-44B4-4C67-9A18-83EF0110C0DD}" srcOrd="7" destOrd="0" parTransId="{00737351-A6A3-47D8-BA31-4777B703C6A2}" sibTransId="{734BC411-1E3F-446B-B628-985FD626D726}"/>
    <dgm:cxn modelId="{DF9FE48B-1765-4654-8F4D-C81068305C46}" type="presOf" srcId="{37F0A864-6ED3-4AFC-B571-FF878061A1A9}" destId="{F344072B-3E5D-4E4E-B5B4-0E7A53FB3D25}" srcOrd="0" destOrd="0" presId="urn:microsoft.com/office/officeart/2005/8/layout/default"/>
    <dgm:cxn modelId="{DED07FA4-9297-4E58-B1C7-2B638027D1D3}" type="presOf" srcId="{C3AB5131-65E4-4718-81FA-2960D47204F8}" destId="{5CB9A177-ACE4-4857-A96D-1C4C17C53222}" srcOrd="0" destOrd="0" presId="urn:microsoft.com/office/officeart/2005/8/layout/default"/>
    <dgm:cxn modelId="{3C5C15DA-2D8D-4AAF-B4A2-949573903D1B}" type="presOf" srcId="{DC7AB479-BEC9-45BF-965A-7C22DFB396FA}" destId="{CE04316D-4F2C-4240-9849-67B5C97E23BC}" srcOrd="0" destOrd="0" presId="urn:microsoft.com/office/officeart/2005/8/layout/default"/>
    <dgm:cxn modelId="{784795DD-3DD1-457E-802F-6E9B9BC7C466}" srcId="{FD9F3438-FC1E-46AF-8A88-60CF7D2CD3F7}" destId="{37F0A864-6ED3-4AFC-B571-FF878061A1A9}" srcOrd="2" destOrd="0" parTransId="{BF3CDB2C-FFCA-4BA3-89E0-5828A19236EB}" sibTransId="{9FE59DC7-2792-4F6C-9607-2F855A937D9A}"/>
    <dgm:cxn modelId="{94880BE6-706C-4E74-8ECD-1E72B1781E38}" srcId="{FD9F3438-FC1E-46AF-8A88-60CF7D2CD3F7}" destId="{E29B19BF-D7B6-4BE7-BF23-9B36733C9210}" srcOrd="5" destOrd="0" parTransId="{2AF4FF8E-61D8-466E-BB7A-5ACD49F75AB7}" sibTransId="{7822585C-DE85-4B74-94FC-1346D733DABB}"/>
    <dgm:cxn modelId="{A9A379F5-C7CD-4A35-9BDA-18E45A9D646A}" type="presOf" srcId="{C7EFD770-99DC-4BD8-8866-905B18EEDBDF}" destId="{FD3F4DB5-7330-4C30-B427-DAAFFD9D15A0}" srcOrd="0" destOrd="0" presId="urn:microsoft.com/office/officeart/2005/8/layout/default"/>
    <dgm:cxn modelId="{C98279BF-A76C-4FE8-95C5-9CE97DEFCFA5}" type="presParOf" srcId="{09F429B0-5E97-49DB-89D2-2025BBD7780A}" destId="{5CB9A177-ACE4-4857-A96D-1C4C17C53222}" srcOrd="0" destOrd="0" presId="urn:microsoft.com/office/officeart/2005/8/layout/default"/>
    <dgm:cxn modelId="{A597A175-F523-48A5-B5CE-723F6AFAF031}" type="presParOf" srcId="{09F429B0-5E97-49DB-89D2-2025BBD7780A}" destId="{43C40293-4CF6-4E62-A5CA-455F4A7AF9A3}" srcOrd="1" destOrd="0" presId="urn:microsoft.com/office/officeart/2005/8/layout/default"/>
    <dgm:cxn modelId="{1043BE2C-CD58-4FC1-9D5E-07B53ECC6166}" type="presParOf" srcId="{09F429B0-5E97-49DB-89D2-2025BBD7780A}" destId="{6FEE4045-2A3C-493D-AB81-141791FFD059}" srcOrd="2" destOrd="0" presId="urn:microsoft.com/office/officeart/2005/8/layout/default"/>
    <dgm:cxn modelId="{5049CE1D-FA86-4F64-8E70-4340E49F9AC2}" type="presParOf" srcId="{09F429B0-5E97-49DB-89D2-2025BBD7780A}" destId="{1CA23F9A-6230-433D-A610-23ACA45D7F83}" srcOrd="3" destOrd="0" presId="urn:microsoft.com/office/officeart/2005/8/layout/default"/>
    <dgm:cxn modelId="{C6D6A0AC-4EBF-4135-B11A-F009536C8AAA}" type="presParOf" srcId="{09F429B0-5E97-49DB-89D2-2025BBD7780A}" destId="{F344072B-3E5D-4E4E-B5B4-0E7A53FB3D25}" srcOrd="4" destOrd="0" presId="urn:microsoft.com/office/officeart/2005/8/layout/default"/>
    <dgm:cxn modelId="{7C49F438-10C3-441C-9D6C-A7C2122356C9}" type="presParOf" srcId="{09F429B0-5E97-49DB-89D2-2025BBD7780A}" destId="{CD9C23AA-7C37-4AD5-9C4D-9076A2CC5320}" srcOrd="5" destOrd="0" presId="urn:microsoft.com/office/officeart/2005/8/layout/default"/>
    <dgm:cxn modelId="{2BE3FC9B-5543-43F9-8E21-5EB9E36BD6E5}" type="presParOf" srcId="{09F429B0-5E97-49DB-89D2-2025BBD7780A}" destId="{CE04316D-4F2C-4240-9849-67B5C97E23BC}" srcOrd="6" destOrd="0" presId="urn:microsoft.com/office/officeart/2005/8/layout/default"/>
    <dgm:cxn modelId="{5203AD90-095B-405E-9AAF-CA29930BB92F}" type="presParOf" srcId="{09F429B0-5E97-49DB-89D2-2025BBD7780A}" destId="{6C42D98C-B738-4B40-917C-89F7E6F99164}" srcOrd="7" destOrd="0" presId="urn:microsoft.com/office/officeart/2005/8/layout/default"/>
    <dgm:cxn modelId="{911AC2DD-50DA-4F23-B70A-8F0F9C792CB1}" type="presParOf" srcId="{09F429B0-5E97-49DB-89D2-2025BBD7780A}" destId="{FD3F4DB5-7330-4C30-B427-DAAFFD9D15A0}" srcOrd="8" destOrd="0" presId="urn:microsoft.com/office/officeart/2005/8/layout/default"/>
    <dgm:cxn modelId="{ED3C0D9A-70EC-4887-A5E8-A4E8E5CE8A1F}" type="presParOf" srcId="{09F429B0-5E97-49DB-89D2-2025BBD7780A}" destId="{2AFD49F2-65DC-487E-9518-C493D583F71A}" srcOrd="9" destOrd="0" presId="urn:microsoft.com/office/officeart/2005/8/layout/default"/>
    <dgm:cxn modelId="{1274A2FB-B6F5-4BC1-94CA-D40C6E094AB3}" type="presParOf" srcId="{09F429B0-5E97-49DB-89D2-2025BBD7780A}" destId="{610B7EF8-E648-4FEA-9F93-B4CF4B036CCE}" srcOrd="10" destOrd="0" presId="urn:microsoft.com/office/officeart/2005/8/layout/default"/>
    <dgm:cxn modelId="{7E94D269-5D80-4063-8118-C88A613D06B8}" type="presParOf" srcId="{09F429B0-5E97-49DB-89D2-2025BBD7780A}" destId="{5DDE23B9-E24F-4876-88A1-FDB26B3D964A}" srcOrd="11" destOrd="0" presId="urn:microsoft.com/office/officeart/2005/8/layout/default"/>
    <dgm:cxn modelId="{BB2C705E-BB08-44D7-ACA0-4E8F0BD0C25D}" type="presParOf" srcId="{09F429B0-5E97-49DB-89D2-2025BBD7780A}" destId="{13A235CF-088F-47A2-8906-3F4413D7D841}" srcOrd="12" destOrd="0" presId="urn:microsoft.com/office/officeart/2005/8/layout/default"/>
    <dgm:cxn modelId="{10C4E3F1-056E-43C1-A1AE-1D14C297B2D1}" type="presParOf" srcId="{09F429B0-5E97-49DB-89D2-2025BBD7780A}" destId="{DD06DF62-3368-4A83-A9E4-7E35E224ADB5}" srcOrd="13" destOrd="0" presId="urn:microsoft.com/office/officeart/2005/8/layout/default"/>
    <dgm:cxn modelId="{552B15AE-1DB1-4747-BDF2-08D7B07D85F2}" type="presParOf" srcId="{09F429B0-5E97-49DB-89D2-2025BBD7780A}" destId="{D9C54D56-1226-4A2A-8D05-8E39043DA290}" srcOrd="14" destOrd="0" presId="urn:microsoft.com/office/officeart/2005/8/layout/default"/>
    <dgm:cxn modelId="{781B7CD0-2F62-451C-9BBB-8C34E467BE6E}" type="presParOf" srcId="{09F429B0-5E97-49DB-89D2-2025BBD7780A}" destId="{0673C877-58A8-47C6-B40A-5C2148BC9281}" srcOrd="15" destOrd="0" presId="urn:microsoft.com/office/officeart/2005/8/layout/default"/>
    <dgm:cxn modelId="{FF44FA3F-AD49-4B12-AA31-F39E5FC871C7}" type="presParOf" srcId="{09F429B0-5E97-49DB-89D2-2025BBD7780A}" destId="{065E9826-6F3A-4B59-9636-1796F639FC35}"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4E021A-AD8A-46EB-B1B8-1E90C702D60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191FEFE3-CDBF-4922-932B-F1A2C6B4AF8C}">
      <dgm:prSet/>
      <dgm:spPr/>
      <dgm:t>
        <a:bodyPr/>
        <a:lstStyle/>
        <a:p>
          <a:r>
            <a:rPr lang="en-US"/>
            <a:t>In supervised learning, </a:t>
          </a:r>
          <a:r>
            <a:rPr lang="en-US" b="1"/>
            <a:t>underfitting</a:t>
          </a:r>
          <a:r>
            <a:rPr lang="en-US"/>
            <a:t> happens when a model unable to capture the underlying pattern of the data. These models usually have high bias and low variance. It happens when we have very less amount of data to build an accurate model or when we try to build a linear model with a nonlinear data. </a:t>
          </a:r>
        </a:p>
      </dgm:t>
    </dgm:pt>
    <dgm:pt modelId="{EB19BD89-E7BA-45BC-9628-F80217311B2F}" type="parTrans" cxnId="{49BEF426-4655-4C68-AA70-A1982349B3F9}">
      <dgm:prSet/>
      <dgm:spPr/>
      <dgm:t>
        <a:bodyPr/>
        <a:lstStyle/>
        <a:p>
          <a:endParaRPr lang="en-US"/>
        </a:p>
      </dgm:t>
    </dgm:pt>
    <dgm:pt modelId="{A93731A3-A6A4-4AFC-8119-604AFE02A2ED}" type="sibTrans" cxnId="{49BEF426-4655-4C68-AA70-A1982349B3F9}">
      <dgm:prSet/>
      <dgm:spPr/>
      <dgm:t>
        <a:bodyPr/>
        <a:lstStyle/>
        <a:p>
          <a:endParaRPr lang="en-US"/>
        </a:p>
      </dgm:t>
    </dgm:pt>
    <dgm:pt modelId="{30FDB457-E235-4D9B-BF4C-D31E80D21309}">
      <dgm:prSet/>
      <dgm:spPr/>
      <dgm:t>
        <a:bodyPr/>
        <a:lstStyle/>
        <a:p>
          <a:r>
            <a:rPr lang="en-US"/>
            <a:t>In supervised learning, </a:t>
          </a:r>
          <a:r>
            <a:rPr lang="en-US" b="1"/>
            <a:t>overfitting</a:t>
          </a:r>
          <a:r>
            <a:rPr lang="en-US"/>
            <a:t> happens when our model captures the noise along with the underlying pattern in data. It happens when we train our model a lot over noisy dataset.</a:t>
          </a:r>
        </a:p>
      </dgm:t>
    </dgm:pt>
    <dgm:pt modelId="{F51BCCBD-D6F4-4E21-9931-9095421E522F}" type="parTrans" cxnId="{C0675433-1B03-4C4E-9D26-24DA639F4EE4}">
      <dgm:prSet/>
      <dgm:spPr/>
      <dgm:t>
        <a:bodyPr/>
        <a:lstStyle/>
        <a:p>
          <a:endParaRPr lang="en-US"/>
        </a:p>
      </dgm:t>
    </dgm:pt>
    <dgm:pt modelId="{FAA517A4-5EEF-44FD-BC68-9F1E6776FF2A}" type="sibTrans" cxnId="{C0675433-1B03-4C4E-9D26-24DA639F4EE4}">
      <dgm:prSet/>
      <dgm:spPr/>
      <dgm:t>
        <a:bodyPr/>
        <a:lstStyle/>
        <a:p>
          <a:endParaRPr lang="en-US"/>
        </a:p>
      </dgm:t>
    </dgm:pt>
    <dgm:pt modelId="{EFC958F4-5C8C-4D79-BC3D-E071589F9FC4}" type="pres">
      <dgm:prSet presAssocID="{004E021A-AD8A-46EB-B1B8-1E90C702D60C}" presName="hierChild1" presStyleCnt="0">
        <dgm:presLayoutVars>
          <dgm:chPref val="1"/>
          <dgm:dir/>
          <dgm:animOne val="branch"/>
          <dgm:animLvl val="lvl"/>
          <dgm:resizeHandles/>
        </dgm:presLayoutVars>
      </dgm:prSet>
      <dgm:spPr/>
    </dgm:pt>
    <dgm:pt modelId="{95FED01E-1C36-49E3-AB02-9EA1613C0400}" type="pres">
      <dgm:prSet presAssocID="{191FEFE3-CDBF-4922-932B-F1A2C6B4AF8C}" presName="hierRoot1" presStyleCnt="0"/>
      <dgm:spPr/>
    </dgm:pt>
    <dgm:pt modelId="{903661FD-0D19-454D-8CFD-4527848ADA4A}" type="pres">
      <dgm:prSet presAssocID="{191FEFE3-CDBF-4922-932B-F1A2C6B4AF8C}" presName="composite" presStyleCnt="0"/>
      <dgm:spPr/>
    </dgm:pt>
    <dgm:pt modelId="{C2080704-9866-4267-9A9F-57CEDBEF312D}" type="pres">
      <dgm:prSet presAssocID="{191FEFE3-CDBF-4922-932B-F1A2C6B4AF8C}" presName="background" presStyleLbl="node0" presStyleIdx="0" presStyleCnt="2"/>
      <dgm:spPr/>
    </dgm:pt>
    <dgm:pt modelId="{895D0D95-7F34-4675-9640-B33A9226A393}" type="pres">
      <dgm:prSet presAssocID="{191FEFE3-CDBF-4922-932B-F1A2C6B4AF8C}" presName="text" presStyleLbl="fgAcc0" presStyleIdx="0" presStyleCnt="2">
        <dgm:presLayoutVars>
          <dgm:chPref val="3"/>
        </dgm:presLayoutVars>
      </dgm:prSet>
      <dgm:spPr/>
    </dgm:pt>
    <dgm:pt modelId="{7FFF9738-B8FC-4E92-B7F6-42E360A6C7A3}" type="pres">
      <dgm:prSet presAssocID="{191FEFE3-CDBF-4922-932B-F1A2C6B4AF8C}" presName="hierChild2" presStyleCnt="0"/>
      <dgm:spPr/>
    </dgm:pt>
    <dgm:pt modelId="{E7ACAD90-0078-47C2-A8F1-79745D4E1255}" type="pres">
      <dgm:prSet presAssocID="{30FDB457-E235-4D9B-BF4C-D31E80D21309}" presName="hierRoot1" presStyleCnt="0"/>
      <dgm:spPr/>
    </dgm:pt>
    <dgm:pt modelId="{5526A7E2-EEC1-460C-A318-7BCFBD35DC67}" type="pres">
      <dgm:prSet presAssocID="{30FDB457-E235-4D9B-BF4C-D31E80D21309}" presName="composite" presStyleCnt="0"/>
      <dgm:spPr/>
    </dgm:pt>
    <dgm:pt modelId="{41252E80-4B23-41D3-B873-E34A1A2FF9A6}" type="pres">
      <dgm:prSet presAssocID="{30FDB457-E235-4D9B-BF4C-D31E80D21309}" presName="background" presStyleLbl="node0" presStyleIdx="1" presStyleCnt="2"/>
      <dgm:spPr/>
    </dgm:pt>
    <dgm:pt modelId="{DAA05222-16C0-42BD-8896-F8C9175339FB}" type="pres">
      <dgm:prSet presAssocID="{30FDB457-E235-4D9B-BF4C-D31E80D21309}" presName="text" presStyleLbl="fgAcc0" presStyleIdx="1" presStyleCnt="2">
        <dgm:presLayoutVars>
          <dgm:chPref val="3"/>
        </dgm:presLayoutVars>
      </dgm:prSet>
      <dgm:spPr/>
    </dgm:pt>
    <dgm:pt modelId="{288F4F0F-9B4A-43F0-9385-18F3A7849B5E}" type="pres">
      <dgm:prSet presAssocID="{30FDB457-E235-4D9B-BF4C-D31E80D21309}" presName="hierChild2" presStyleCnt="0"/>
      <dgm:spPr/>
    </dgm:pt>
  </dgm:ptLst>
  <dgm:cxnLst>
    <dgm:cxn modelId="{49BEF426-4655-4C68-AA70-A1982349B3F9}" srcId="{004E021A-AD8A-46EB-B1B8-1E90C702D60C}" destId="{191FEFE3-CDBF-4922-932B-F1A2C6B4AF8C}" srcOrd="0" destOrd="0" parTransId="{EB19BD89-E7BA-45BC-9628-F80217311B2F}" sibTransId="{A93731A3-A6A4-4AFC-8119-604AFE02A2ED}"/>
    <dgm:cxn modelId="{C0675433-1B03-4C4E-9D26-24DA639F4EE4}" srcId="{004E021A-AD8A-46EB-B1B8-1E90C702D60C}" destId="{30FDB457-E235-4D9B-BF4C-D31E80D21309}" srcOrd="1" destOrd="0" parTransId="{F51BCCBD-D6F4-4E21-9931-9095421E522F}" sibTransId="{FAA517A4-5EEF-44FD-BC68-9F1E6776FF2A}"/>
    <dgm:cxn modelId="{4E51D6A0-A619-47C0-A9C3-8EDC3EE20295}" type="presOf" srcId="{004E021A-AD8A-46EB-B1B8-1E90C702D60C}" destId="{EFC958F4-5C8C-4D79-BC3D-E071589F9FC4}" srcOrd="0" destOrd="0" presId="urn:microsoft.com/office/officeart/2005/8/layout/hierarchy1"/>
    <dgm:cxn modelId="{2B047AAB-FE00-4123-8F30-D8BF2B1854B1}" type="presOf" srcId="{191FEFE3-CDBF-4922-932B-F1A2C6B4AF8C}" destId="{895D0D95-7F34-4675-9640-B33A9226A393}" srcOrd="0" destOrd="0" presId="urn:microsoft.com/office/officeart/2005/8/layout/hierarchy1"/>
    <dgm:cxn modelId="{51F87AAD-0B71-4449-A5B8-935EEAAF41E3}" type="presOf" srcId="{30FDB457-E235-4D9B-BF4C-D31E80D21309}" destId="{DAA05222-16C0-42BD-8896-F8C9175339FB}" srcOrd="0" destOrd="0" presId="urn:microsoft.com/office/officeart/2005/8/layout/hierarchy1"/>
    <dgm:cxn modelId="{ABE79620-6124-4C63-AA5D-BC6659FDF18B}" type="presParOf" srcId="{EFC958F4-5C8C-4D79-BC3D-E071589F9FC4}" destId="{95FED01E-1C36-49E3-AB02-9EA1613C0400}" srcOrd="0" destOrd="0" presId="urn:microsoft.com/office/officeart/2005/8/layout/hierarchy1"/>
    <dgm:cxn modelId="{8761E367-1AC0-401E-8943-D2E2D729BA7A}" type="presParOf" srcId="{95FED01E-1C36-49E3-AB02-9EA1613C0400}" destId="{903661FD-0D19-454D-8CFD-4527848ADA4A}" srcOrd="0" destOrd="0" presId="urn:microsoft.com/office/officeart/2005/8/layout/hierarchy1"/>
    <dgm:cxn modelId="{A0A7916C-9DC0-4DCC-9653-22B558F64EC2}" type="presParOf" srcId="{903661FD-0D19-454D-8CFD-4527848ADA4A}" destId="{C2080704-9866-4267-9A9F-57CEDBEF312D}" srcOrd="0" destOrd="0" presId="urn:microsoft.com/office/officeart/2005/8/layout/hierarchy1"/>
    <dgm:cxn modelId="{C9846B02-9AC6-4042-A822-F9695F6E24BA}" type="presParOf" srcId="{903661FD-0D19-454D-8CFD-4527848ADA4A}" destId="{895D0D95-7F34-4675-9640-B33A9226A393}" srcOrd="1" destOrd="0" presId="urn:microsoft.com/office/officeart/2005/8/layout/hierarchy1"/>
    <dgm:cxn modelId="{37E47CEA-EC6F-4027-919E-BFA4BD5F6133}" type="presParOf" srcId="{95FED01E-1C36-49E3-AB02-9EA1613C0400}" destId="{7FFF9738-B8FC-4E92-B7F6-42E360A6C7A3}" srcOrd="1" destOrd="0" presId="urn:microsoft.com/office/officeart/2005/8/layout/hierarchy1"/>
    <dgm:cxn modelId="{7582B635-A708-4DA9-AA1C-146D93F1A75F}" type="presParOf" srcId="{EFC958F4-5C8C-4D79-BC3D-E071589F9FC4}" destId="{E7ACAD90-0078-47C2-A8F1-79745D4E1255}" srcOrd="1" destOrd="0" presId="urn:microsoft.com/office/officeart/2005/8/layout/hierarchy1"/>
    <dgm:cxn modelId="{6BFA86E3-8752-4CC6-B71D-0E45262B2063}" type="presParOf" srcId="{E7ACAD90-0078-47C2-A8F1-79745D4E1255}" destId="{5526A7E2-EEC1-460C-A318-7BCFBD35DC67}" srcOrd="0" destOrd="0" presId="urn:microsoft.com/office/officeart/2005/8/layout/hierarchy1"/>
    <dgm:cxn modelId="{B3E18AA2-701B-44FB-A3F5-BCD2866EECA2}" type="presParOf" srcId="{5526A7E2-EEC1-460C-A318-7BCFBD35DC67}" destId="{41252E80-4B23-41D3-B873-E34A1A2FF9A6}" srcOrd="0" destOrd="0" presId="urn:microsoft.com/office/officeart/2005/8/layout/hierarchy1"/>
    <dgm:cxn modelId="{B48B4033-11B5-4452-991A-D9411F03FA0D}" type="presParOf" srcId="{5526A7E2-EEC1-460C-A318-7BCFBD35DC67}" destId="{DAA05222-16C0-42BD-8896-F8C9175339FB}" srcOrd="1" destOrd="0" presId="urn:microsoft.com/office/officeart/2005/8/layout/hierarchy1"/>
    <dgm:cxn modelId="{16B0DFA8-FDDC-4B38-BAA4-DA5CA9641816}" type="presParOf" srcId="{E7ACAD90-0078-47C2-A8F1-79745D4E1255}" destId="{288F4F0F-9B4A-43F0-9385-18F3A7849B5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9A177-ACE4-4857-A96D-1C4C17C53222}">
      <dsp:nvSpPr>
        <dsp:cNvPr id="0" name=""/>
        <dsp:cNvSpPr/>
      </dsp:nvSpPr>
      <dsp:spPr>
        <a:xfrm>
          <a:off x="3458" y="348443"/>
          <a:ext cx="1872674" cy="112360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Web search</a:t>
          </a:r>
        </a:p>
      </dsp:txBody>
      <dsp:txXfrm>
        <a:off x="3458" y="348443"/>
        <a:ext cx="1872674" cy="1123604"/>
      </dsp:txXfrm>
    </dsp:sp>
    <dsp:sp modelId="{6FEE4045-2A3C-493D-AB81-141791FFD059}">
      <dsp:nvSpPr>
        <dsp:cNvPr id="0" name=""/>
        <dsp:cNvSpPr/>
      </dsp:nvSpPr>
      <dsp:spPr>
        <a:xfrm>
          <a:off x="2063400" y="348443"/>
          <a:ext cx="1872674" cy="1123604"/>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Computational biology</a:t>
          </a:r>
        </a:p>
      </dsp:txBody>
      <dsp:txXfrm>
        <a:off x="2063400" y="348443"/>
        <a:ext cx="1872674" cy="1123604"/>
      </dsp:txXfrm>
    </dsp:sp>
    <dsp:sp modelId="{F344072B-3E5D-4E4E-B5B4-0E7A53FB3D25}">
      <dsp:nvSpPr>
        <dsp:cNvPr id="0" name=""/>
        <dsp:cNvSpPr/>
      </dsp:nvSpPr>
      <dsp:spPr>
        <a:xfrm>
          <a:off x="4123342" y="348443"/>
          <a:ext cx="1872674" cy="1123604"/>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Finance</a:t>
          </a:r>
          <a:endParaRPr lang="en-US" sz="2200" kern="1200" dirty="0"/>
        </a:p>
      </dsp:txBody>
      <dsp:txXfrm>
        <a:off x="4123342" y="348443"/>
        <a:ext cx="1872674" cy="1123604"/>
      </dsp:txXfrm>
    </dsp:sp>
    <dsp:sp modelId="{CE04316D-4F2C-4240-9849-67B5C97E23BC}">
      <dsp:nvSpPr>
        <dsp:cNvPr id="0" name=""/>
        <dsp:cNvSpPr/>
      </dsp:nvSpPr>
      <dsp:spPr>
        <a:xfrm>
          <a:off x="6183284" y="348443"/>
          <a:ext cx="1872674" cy="1123604"/>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E-commerce</a:t>
          </a:r>
        </a:p>
      </dsp:txBody>
      <dsp:txXfrm>
        <a:off x="6183284" y="348443"/>
        <a:ext cx="1872674" cy="1123604"/>
      </dsp:txXfrm>
    </dsp:sp>
    <dsp:sp modelId="{FD3F4DB5-7330-4C30-B427-DAAFFD9D15A0}">
      <dsp:nvSpPr>
        <dsp:cNvPr id="0" name=""/>
        <dsp:cNvSpPr/>
      </dsp:nvSpPr>
      <dsp:spPr>
        <a:xfrm>
          <a:off x="8243226" y="348443"/>
          <a:ext cx="1872674" cy="1123604"/>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Space exploration</a:t>
          </a:r>
        </a:p>
      </dsp:txBody>
      <dsp:txXfrm>
        <a:off x="8243226" y="348443"/>
        <a:ext cx="1872674" cy="1123604"/>
      </dsp:txXfrm>
    </dsp:sp>
    <dsp:sp modelId="{610B7EF8-E648-4FEA-9F93-B4CF4B036CCE}">
      <dsp:nvSpPr>
        <dsp:cNvPr id="0" name=""/>
        <dsp:cNvSpPr/>
      </dsp:nvSpPr>
      <dsp:spPr>
        <a:xfrm>
          <a:off x="1033429" y="1659315"/>
          <a:ext cx="1872674" cy="1123604"/>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Robotics</a:t>
          </a:r>
        </a:p>
      </dsp:txBody>
      <dsp:txXfrm>
        <a:off x="1033429" y="1659315"/>
        <a:ext cx="1872674" cy="1123604"/>
      </dsp:txXfrm>
    </dsp:sp>
    <dsp:sp modelId="{13A235CF-088F-47A2-8906-3F4413D7D841}">
      <dsp:nvSpPr>
        <dsp:cNvPr id="0" name=""/>
        <dsp:cNvSpPr/>
      </dsp:nvSpPr>
      <dsp:spPr>
        <a:xfrm>
          <a:off x="3093371" y="1659315"/>
          <a:ext cx="1872674" cy="1123604"/>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Information extraction</a:t>
          </a:r>
        </a:p>
      </dsp:txBody>
      <dsp:txXfrm>
        <a:off x="3093371" y="1659315"/>
        <a:ext cx="1872674" cy="1123604"/>
      </dsp:txXfrm>
    </dsp:sp>
    <dsp:sp modelId="{D9C54D56-1226-4A2A-8D05-8E39043DA290}">
      <dsp:nvSpPr>
        <dsp:cNvPr id="0" name=""/>
        <dsp:cNvSpPr/>
      </dsp:nvSpPr>
      <dsp:spPr>
        <a:xfrm>
          <a:off x="5153313" y="1659315"/>
          <a:ext cx="1872674" cy="1123604"/>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Social networks</a:t>
          </a:r>
        </a:p>
      </dsp:txBody>
      <dsp:txXfrm>
        <a:off x="5153313" y="1659315"/>
        <a:ext cx="1872674" cy="1123604"/>
      </dsp:txXfrm>
    </dsp:sp>
    <dsp:sp modelId="{065E9826-6F3A-4B59-9636-1796F639FC35}">
      <dsp:nvSpPr>
        <dsp:cNvPr id="0" name=""/>
        <dsp:cNvSpPr/>
      </dsp:nvSpPr>
      <dsp:spPr>
        <a:xfrm>
          <a:off x="7213255" y="1659315"/>
          <a:ext cx="1872674" cy="112360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Debugging software</a:t>
          </a:r>
        </a:p>
      </dsp:txBody>
      <dsp:txXfrm>
        <a:off x="7213255" y="1659315"/>
        <a:ext cx="1872674" cy="11236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80704-9866-4267-9A9F-57CEDBEF312D}">
      <dsp:nvSpPr>
        <dsp:cNvPr id="0" name=""/>
        <dsp:cNvSpPr/>
      </dsp:nvSpPr>
      <dsp:spPr>
        <a:xfrm>
          <a:off x="130938" y="1393"/>
          <a:ext cx="4224635" cy="26826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D0D95-7F34-4675-9640-B33A9226A393}">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 supervised learning, </a:t>
          </a:r>
          <a:r>
            <a:rPr lang="en-US" sz="1800" b="1" kern="1200"/>
            <a:t>underfitting</a:t>
          </a:r>
          <a:r>
            <a:rPr lang="en-US" sz="1800" kern="1200"/>
            <a:t> happens when a model unable to capture the underlying pattern of the data. These models usually have high bias and low variance. It happens when we have very less amount of data to build an accurate model or when we try to build a linear model with a nonlinear data. </a:t>
          </a:r>
        </a:p>
      </dsp:txBody>
      <dsp:txXfrm>
        <a:off x="678914" y="525899"/>
        <a:ext cx="4067491" cy="2525499"/>
      </dsp:txXfrm>
    </dsp:sp>
    <dsp:sp modelId="{41252E80-4B23-41D3-B873-E34A1A2FF9A6}">
      <dsp:nvSpPr>
        <dsp:cNvPr id="0" name=""/>
        <dsp:cNvSpPr/>
      </dsp:nvSpPr>
      <dsp:spPr>
        <a:xfrm>
          <a:off x="5294381" y="1393"/>
          <a:ext cx="4224635" cy="26826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05222-16C0-42BD-8896-F8C9175339FB}">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 supervised learning, </a:t>
          </a:r>
          <a:r>
            <a:rPr lang="en-US" sz="1800" b="1" kern="1200"/>
            <a:t>overfitting</a:t>
          </a:r>
          <a:r>
            <a:rPr lang="en-US" sz="1800" kern="1200"/>
            <a:t> happens when our model captures the noise along with the underlying pattern in data. It happens when we train our model a lot over noisy dataset.</a:t>
          </a:r>
        </a:p>
      </dsp:txBody>
      <dsp:txXfrm>
        <a:off x="5842357" y="525899"/>
        <a:ext cx="4067491" cy="252549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AF216F-1EB6-4396-A403-D8FD070024CC}" type="datetimeFigureOut">
              <a:rPr lang="en-US" smtClean="0"/>
              <a:t>11/1/2019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D51C2-8275-4184-9425-A6469B7557AA}" type="slidenum">
              <a:rPr lang="en-US" smtClean="0"/>
              <a:t>‹#›</a:t>
            </a:fld>
            <a:endParaRPr lang="en-US"/>
          </a:p>
        </p:txBody>
      </p:sp>
    </p:spTree>
    <p:extLst>
      <p:ext uri="{BB962C8B-B14F-4D97-AF65-F5344CB8AC3E}">
        <p14:creationId xmlns:p14="http://schemas.microsoft.com/office/powerpoint/2010/main" val="151875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2D51C2-8275-4184-9425-A6469B7557AA}" type="slidenum">
              <a:rPr lang="en-US" smtClean="0"/>
              <a:t>6</a:t>
            </a:fld>
            <a:endParaRPr lang="en-US"/>
          </a:p>
        </p:txBody>
      </p:sp>
    </p:spTree>
    <p:extLst>
      <p:ext uri="{BB962C8B-B14F-4D97-AF65-F5344CB8AC3E}">
        <p14:creationId xmlns:p14="http://schemas.microsoft.com/office/powerpoint/2010/main" val="2917221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29</a:t>
            </a:fld>
            <a:endParaRPr lang="en-US"/>
          </a:p>
        </p:txBody>
      </p:sp>
    </p:spTree>
    <p:extLst>
      <p:ext uri="{BB962C8B-B14F-4D97-AF65-F5344CB8AC3E}">
        <p14:creationId xmlns:p14="http://schemas.microsoft.com/office/powerpoint/2010/main" val="865419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Brains are made up of neurons which “fire” by emitting electrical signals to other</a:t>
            </a:r>
          </a:p>
          <a:p>
            <a:r>
              <a:rPr lang="en-US" sz="1200" b="0" i="0" u="none" strike="noStrike" kern="1200" baseline="0" dirty="0">
                <a:solidFill>
                  <a:schemeClr val="tx1"/>
                </a:solidFill>
                <a:latin typeface="+mn-lt"/>
                <a:ea typeface="+mn-ea"/>
                <a:cs typeface="+mn-cs"/>
              </a:rPr>
              <a:t>neurons after being sufficiently “activated”. These neurons are malleable in terms of</a:t>
            </a:r>
          </a:p>
          <a:p>
            <a:r>
              <a:rPr lang="en-US" sz="1200" b="0" i="0" u="none" strike="noStrike" kern="1200" baseline="0" dirty="0">
                <a:solidFill>
                  <a:schemeClr val="tx1"/>
                </a:solidFill>
                <a:latin typeface="+mn-lt"/>
                <a:ea typeface="+mn-ea"/>
                <a:cs typeface="+mn-cs"/>
              </a:rPr>
              <a:t>how much a signal from other neurons will add to the activation level of the neuron</a:t>
            </a:r>
          </a:p>
          <a:p>
            <a:r>
              <a:rPr lang="en-US" sz="1200" b="0" i="0" u="none" strike="noStrike" kern="1200" baseline="0" dirty="0">
                <a:solidFill>
                  <a:schemeClr val="tx1"/>
                </a:solidFill>
                <a:latin typeface="+mn-lt"/>
                <a:ea typeface="+mn-ea"/>
                <a:cs typeface="+mn-cs"/>
              </a:rPr>
              <a:t>(vaguely speaking, the weights connecting neurons to each other end up being</a:t>
            </a:r>
          </a:p>
          <a:p>
            <a:r>
              <a:rPr lang="en-US" sz="1200" b="0" i="0" u="none" strike="noStrike" kern="1200" baseline="0" dirty="0">
                <a:solidFill>
                  <a:schemeClr val="tx1"/>
                </a:solidFill>
                <a:latin typeface="+mn-lt"/>
                <a:ea typeface="+mn-ea"/>
                <a:cs typeface="+mn-cs"/>
              </a:rPr>
              <a:t>trained to make the neural connections more useful, just like the parameters in a linear</a:t>
            </a:r>
          </a:p>
          <a:p>
            <a:r>
              <a:rPr lang="en-US" sz="1200" b="0" i="0" u="none" strike="noStrike" kern="1200" baseline="0" dirty="0">
                <a:solidFill>
                  <a:schemeClr val="tx1"/>
                </a:solidFill>
                <a:latin typeface="+mn-lt"/>
                <a:ea typeface="+mn-ea"/>
                <a:cs typeface="+mn-cs"/>
              </a:rPr>
              <a:t>regression can be trained to improve the mapping from input to output).</a:t>
            </a:r>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30</a:t>
            </a:fld>
            <a:endParaRPr lang="en-US"/>
          </a:p>
        </p:txBody>
      </p:sp>
    </p:spTree>
    <p:extLst>
      <p:ext uri="{BB962C8B-B14F-4D97-AF65-F5344CB8AC3E}">
        <p14:creationId xmlns:p14="http://schemas.microsoft.com/office/powerpoint/2010/main" val="3273355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Deep neural networks approach the image classification problem using</a:t>
            </a:r>
          </a:p>
          <a:p>
            <a:r>
              <a:rPr lang="en-US" sz="1200" b="0" i="0" u="none" strike="noStrike" kern="1200" baseline="0" dirty="0">
                <a:solidFill>
                  <a:schemeClr val="tx1"/>
                </a:solidFill>
                <a:latin typeface="+mn-lt"/>
                <a:ea typeface="+mn-ea"/>
                <a:cs typeface="+mn-cs"/>
              </a:rPr>
              <a:t>layers of abstraction</a:t>
            </a:r>
          </a:p>
          <a:p>
            <a:r>
              <a:rPr lang="en-US" sz="1200" b="0" i="0" u="none" strike="noStrike" kern="1200" baseline="0" dirty="0">
                <a:solidFill>
                  <a:schemeClr val="tx1"/>
                </a:solidFill>
                <a:latin typeface="+mn-lt"/>
                <a:ea typeface="+mn-ea"/>
                <a:cs typeface="+mn-cs"/>
              </a:rPr>
              <a:t>To repeat what we explained earlier in this section: the input layer will take raw pixel</a:t>
            </a:r>
          </a:p>
          <a:p>
            <a:r>
              <a:rPr lang="en-US" sz="1200" b="0" i="0" u="none" strike="noStrike" kern="1200" baseline="0" dirty="0" err="1">
                <a:solidFill>
                  <a:schemeClr val="tx1"/>
                </a:solidFill>
                <a:latin typeface="+mn-lt"/>
                <a:ea typeface="+mn-ea"/>
                <a:cs typeface="+mn-cs"/>
              </a:rPr>
              <a:t>brightnesses</a:t>
            </a:r>
            <a:r>
              <a:rPr lang="en-US" sz="1200" b="0" i="0" u="none" strike="noStrike" kern="1200" baseline="0" dirty="0">
                <a:solidFill>
                  <a:schemeClr val="tx1"/>
                </a:solidFill>
                <a:latin typeface="+mn-lt"/>
                <a:ea typeface="+mn-ea"/>
                <a:cs typeface="+mn-cs"/>
              </a:rPr>
              <a:t> of an image. The final layer will be an output vector of </a:t>
            </a:r>
            <a:r>
              <a:rPr lang="en-US" sz="1200" b="1" i="0" u="none" strike="noStrike" kern="1200" baseline="0" dirty="0">
                <a:solidFill>
                  <a:schemeClr val="tx1"/>
                </a:solidFill>
                <a:latin typeface="+mn-lt"/>
                <a:ea typeface="+mn-ea"/>
                <a:cs typeface="+mn-cs"/>
              </a:rPr>
              <a:t>class probabilities</a:t>
            </a:r>
          </a:p>
          <a:p>
            <a:r>
              <a:rPr lang="en-US" sz="1200" b="0" i="0" u="none" strike="noStrike" kern="1200" baseline="0" dirty="0">
                <a:solidFill>
                  <a:schemeClr val="tx1"/>
                </a:solidFill>
                <a:latin typeface="+mn-lt"/>
                <a:ea typeface="+mn-ea"/>
                <a:cs typeface="+mn-cs"/>
              </a:rPr>
              <a:t>(i.e. the probability of the image being a “cat”, “car”, “horse”, etc.)</a:t>
            </a:r>
          </a:p>
          <a:p>
            <a:r>
              <a:rPr lang="en-US" sz="1200" b="0" i="0" u="none" strike="noStrike" kern="1200" baseline="0" dirty="0">
                <a:solidFill>
                  <a:schemeClr val="tx1"/>
                </a:solidFill>
                <a:latin typeface="+mn-lt"/>
                <a:ea typeface="+mn-ea"/>
                <a:cs typeface="+mn-cs"/>
              </a:rPr>
              <a:t>But instead of learning a simple linear model relating input to output, we’ll instead</a:t>
            </a:r>
          </a:p>
          <a:p>
            <a:r>
              <a:rPr lang="en-US" sz="1200" b="0" i="0" u="none" strike="noStrike" kern="1200" baseline="0" dirty="0">
                <a:solidFill>
                  <a:schemeClr val="tx1"/>
                </a:solidFill>
                <a:latin typeface="+mn-lt"/>
                <a:ea typeface="+mn-ea"/>
                <a:cs typeface="+mn-cs"/>
              </a:rPr>
              <a:t>construct intermediate </a:t>
            </a:r>
            <a:r>
              <a:rPr lang="en-US" sz="1200" b="1" i="0" u="none" strike="noStrike" kern="1200" baseline="0" dirty="0">
                <a:solidFill>
                  <a:schemeClr val="tx1"/>
                </a:solidFill>
                <a:latin typeface="+mn-lt"/>
                <a:ea typeface="+mn-ea"/>
                <a:cs typeface="+mn-cs"/>
              </a:rPr>
              <a:t>hidden layers </a:t>
            </a:r>
            <a:r>
              <a:rPr lang="en-US" sz="1200" b="0" i="0" u="none" strike="noStrike" kern="1200" baseline="0" dirty="0">
                <a:solidFill>
                  <a:schemeClr val="tx1"/>
                </a:solidFill>
                <a:latin typeface="+mn-lt"/>
                <a:ea typeface="+mn-ea"/>
                <a:cs typeface="+mn-cs"/>
              </a:rPr>
              <a:t>of the network will learn increasingly abstract</a:t>
            </a:r>
          </a:p>
          <a:p>
            <a:r>
              <a:rPr lang="en-US" sz="1200" b="0" i="0" u="none" strike="noStrike" kern="1200" baseline="0" dirty="0">
                <a:solidFill>
                  <a:schemeClr val="tx1"/>
                </a:solidFill>
                <a:latin typeface="+mn-lt"/>
                <a:ea typeface="+mn-ea"/>
                <a:cs typeface="+mn-cs"/>
              </a:rPr>
              <a:t>features, which enables us to not lose all the nuance in the complex data</a:t>
            </a:r>
          </a:p>
          <a:p>
            <a:r>
              <a:rPr lang="en-US" sz="1200" b="0" i="0" u="none" strike="noStrike" kern="1200" baseline="0" dirty="0">
                <a:solidFill>
                  <a:schemeClr val="tx1"/>
                </a:solidFill>
                <a:latin typeface="+mn-lt"/>
                <a:ea typeface="+mn-ea"/>
                <a:cs typeface="+mn-cs"/>
              </a:rPr>
              <a:t>Just as we described animal brains detecting abstract features, the artificial neurons</a:t>
            </a:r>
          </a:p>
          <a:p>
            <a:r>
              <a:rPr lang="en-US" sz="1200" b="0" i="0" u="none" strike="noStrike" kern="1200" baseline="0" dirty="0">
                <a:solidFill>
                  <a:schemeClr val="tx1"/>
                </a:solidFill>
                <a:latin typeface="+mn-lt"/>
                <a:ea typeface="+mn-ea"/>
                <a:cs typeface="+mn-cs"/>
              </a:rPr>
              <a:t>in the hidden layers will learn to detect abstract concepts — whichever concepts</a:t>
            </a:r>
          </a:p>
          <a:p>
            <a:r>
              <a:rPr lang="en-US" sz="1200" b="0" i="0" u="none" strike="noStrike" kern="1200" baseline="0" dirty="0">
                <a:solidFill>
                  <a:schemeClr val="tx1"/>
                </a:solidFill>
                <a:latin typeface="+mn-lt"/>
                <a:ea typeface="+mn-ea"/>
                <a:cs typeface="+mn-cs"/>
              </a:rPr>
              <a:t>are ultimately most useful for capturing the most information and minimizing loss</a:t>
            </a:r>
          </a:p>
          <a:p>
            <a:r>
              <a:rPr lang="en-US" sz="1200" b="0" i="0" u="none" strike="noStrike" kern="1200" baseline="0" dirty="0">
                <a:solidFill>
                  <a:schemeClr val="tx1"/>
                </a:solidFill>
                <a:latin typeface="+mn-lt"/>
                <a:ea typeface="+mn-ea"/>
                <a:cs typeface="+mn-cs"/>
              </a:rPr>
              <a:t>in the accuracy of the network’s output.</a:t>
            </a:r>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31</a:t>
            </a:fld>
            <a:endParaRPr lang="en-US"/>
          </a:p>
        </p:txBody>
      </p:sp>
    </p:spTree>
    <p:extLst>
      <p:ext uri="{BB962C8B-B14F-4D97-AF65-F5344CB8AC3E}">
        <p14:creationId xmlns:p14="http://schemas.microsoft.com/office/powerpoint/2010/main" val="2363010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epsilon-greedy </a:t>
            </a:r>
            <a:r>
              <a:rPr lang="en-US" sz="1200" b="0" i="0" u="none" strike="noStrike" kern="1200" baseline="0" dirty="0">
                <a:solidFill>
                  <a:schemeClr val="tx1"/>
                </a:solidFill>
                <a:latin typeface="+mn-lt"/>
                <a:ea typeface="+mn-ea"/>
                <a:cs typeface="+mn-cs"/>
              </a:rPr>
              <a:t>strategy, where </a:t>
            </a:r>
            <a:r>
              <a:rPr lang="en-US" sz="1200" b="1" i="0" u="none" strike="noStrike" kern="1200" baseline="0" dirty="0">
                <a:solidFill>
                  <a:schemeClr val="tx1"/>
                </a:solidFill>
                <a:latin typeface="+mn-lt"/>
                <a:ea typeface="+mn-ea"/>
                <a:cs typeface="+mn-cs"/>
              </a:rPr>
              <a:t>epsilon </a:t>
            </a:r>
            <a:r>
              <a:rPr lang="en-US" sz="1200" b="0" i="0" u="none" strike="noStrike" kern="1200" baseline="0" dirty="0">
                <a:solidFill>
                  <a:schemeClr val="tx1"/>
                </a:solidFill>
                <a:latin typeface="+mn-lt"/>
                <a:ea typeface="+mn-ea"/>
                <a:cs typeface="+mn-cs"/>
              </a:rPr>
              <a:t>is the percent of the</a:t>
            </a:r>
          </a:p>
          <a:p>
            <a:r>
              <a:rPr lang="en-US" sz="1200" b="0" i="0" u="none" strike="noStrike" kern="1200" baseline="0" dirty="0">
                <a:solidFill>
                  <a:schemeClr val="tx1"/>
                </a:solidFill>
                <a:latin typeface="+mn-lt"/>
                <a:ea typeface="+mn-ea"/>
                <a:cs typeface="+mn-cs"/>
              </a:rPr>
              <a:t>time that the agent takes a randomly selected action rather than taking the action that</a:t>
            </a:r>
          </a:p>
          <a:p>
            <a:r>
              <a:rPr lang="en-US" sz="1200" b="0" i="0" u="none" strike="noStrike" kern="1200" baseline="0" dirty="0">
                <a:solidFill>
                  <a:schemeClr val="tx1"/>
                </a:solidFill>
                <a:latin typeface="+mn-lt"/>
                <a:ea typeface="+mn-ea"/>
                <a:cs typeface="+mn-cs"/>
              </a:rPr>
              <a:t>is most likely to maximize reward given what it knows so far (in this case, 20%). We</a:t>
            </a:r>
          </a:p>
          <a:p>
            <a:r>
              <a:rPr lang="en-US" sz="1200" b="0" i="0" u="none" strike="noStrike" kern="1200" baseline="0" dirty="0">
                <a:solidFill>
                  <a:schemeClr val="tx1"/>
                </a:solidFill>
                <a:latin typeface="+mn-lt"/>
                <a:ea typeface="+mn-ea"/>
                <a:cs typeface="+mn-cs"/>
              </a:rPr>
              <a:t>usually start with a lot of exploration (i.e. a higher value for epsilon). Over time, as the</a:t>
            </a:r>
          </a:p>
          <a:p>
            <a:r>
              <a:rPr lang="en-US" sz="1200" b="0" i="0" u="none" strike="noStrike" kern="1200" baseline="0" dirty="0">
                <a:solidFill>
                  <a:schemeClr val="tx1"/>
                </a:solidFill>
                <a:latin typeface="+mn-lt"/>
                <a:ea typeface="+mn-ea"/>
                <a:cs typeface="+mn-cs"/>
              </a:rPr>
              <a:t>mouse learns more about the maze and which actions yield the most long-term reward,</a:t>
            </a:r>
          </a:p>
          <a:p>
            <a:r>
              <a:rPr lang="en-US" sz="1200" b="0" i="0" u="none" strike="noStrike" kern="1200" baseline="0" dirty="0">
                <a:solidFill>
                  <a:schemeClr val="tx1"/>
                </a:solidFill>
                <a:latin typeface="+mn-lt"/>
                <a:ea typeface="+mn-ea"/>
                <a:cs typeface="+mn-cs"/>
              </a:rPr>
              <a:t>it would make sense to steadily reduce epsilon to 10% or even lower as it settles into</a:t>
            </a:r>
          </a:p>
          <a:p>
            <a:r>
              <a:rPr lang="en-US" sz="1200" b="0" i="0" u="none" strike="noStrike" kern="1200" baseline="0" dirty="0">
                <a:solidFill>
                  <a:schemeClr val="tx1"/>
                </a:solidFill>
                <a:latin typeface="+mn-lt"/>
                <a:ea typeface="+mn-ea"/>
                <a:cs typeface="+mn-cs"/>
              </a:rPr>
              <a:t>exploiting what it knows.</a:t>
            </a:r>
          </a:p>
          <a:p>
            <a:r>
              <a:rPr lang="en-US" sz="1200" b="0" i="0" u="none" strike="noStrike" kern="1200" baseline="0" dirty="0">
                <a:solidFill>
                  <a:schemeClr val="tx1"/>
                </a:solidFill>
                <a:latin typeface="+mn-lt"/>
                <a:ea typeface="+mn-ea"/>
                <a:cs typeface="+mn-cs"/>
              </a:rPr>
              <a:t>It’s important to keep in mind that the reward is not always immediate:</a:t>
            </a:r>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33</a:t>
            </a:fld>
            <a:endParaRPr lang="en-US"/>
          </a:p>
        </p:txBody>
      </p:sp>
    </p:spTree>
    <p:extLst>
      <p:ext uri="{BB962C8B-B14F-4D97-AF65-F5344CB8AC3E}">
        <p14:creationId xmlns:p14="http://schemas.microsoft.com/office/powerpoint/2010/main" val="140098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35</a:t>
            </a:fld>
            <a:endParaRPr lang="en-US"/>
          </a:p>
        </p:txBody>
      </p:sp>
    </p:spTree>
    <p:extLst>
      <p:ext uri="{BB962C8B-B14F-4D97-AF65-F5344CB8AC3E}">
        <p14:creationId xmlns:p14="http://schemas.microsoft.com/office/powerpoint/2010/main" val="2064837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goal of gradient descent is to find the minimum of our model’s loss function by</a:t>
            </a:r>
          </a:p>
          <a:p>
            <a:r>
              <a:rPr lang="en-US" sz="1200" b="0" i="0" u="none" strike="noStrike" kern="1200" baseline="0" dirty="0">
                <a:solidFill>
                  <a:schemeClr val="tx1"/>
                </a:solidFill>
                <a:latin typeface="+mn-lt"/>
                <a:ea typeface="+mn-ea"/>
                <a:cs typeface="+mn-cs"/>
              </a:rPr>
              <a:t>iteratively getting a better and better approximation of it.</a:t>
            </a:r>
          </a:p>
          <a:p>
            <a:r>
              <a:rPr lang="en-US" sz="1200" b="0" i="0" u="none" strike="noStrike" kern="1200" baseline="0" dirty="0">
                <a:solidFill>
                  <a:schemeClr val="tx1"/>
                </a:solidFill>
                <a:latin typeface="+mn-lt"/>
                <a:ea typeface="+mn-ea"/>
                <a:cs typeface="+mn-cs"/>
              </a:rPr>
              <a:t>Imagine yourself walking through a valley with a blindfold on. Your goal is to find the</a:t>
            </a:r>
          </a:p>
          <a:p>
            <a:r>
              <a:rPr lang="en-US" sz="1200" b="0" i="0" u="none" strike="noStrike" kern="1200" baseline="0" dirty="0">
                <a:solidFill>
                  <a:schemeClr val="tx1"/>
                </a:solidFill>
                <a:latin typeface="+mn-lt"/>
                <a:ea typeface="+mn-ea"/>
                <a:cs typeface="+mn-cs"/>
              </a:rPr>
              <a:t>bottom of the valley. How would you do it?</a:t>
            </a:r>
          </a:p>
          <a:p>
            <a:r>
              <a:rPr lang="en-US" sz="1200" b="0" i="0" u="none" strike="noStrike" kern="1200" baseline="0" dirty="0">
                <a:solidFill>
                  <a:schemeClr val="tx1"/>
                </a:solidFill>
                <a:latin typeface="+mn-lt"/>
                <a:ea typeface="+mn-ea"/>
                <a:cs typeface="+mn-cs"/>
              </a:rPr>
              <a:t>A reasonable approach would be to touch the ground around you and move in</a:t>
            </a:r>
          </a:p>
          <a:p>
            <a:r>
              <a:rPr lang="en-US" sz="1200" b="0" i="0" u="none" strike="noStrike" kern="1200" baseline="0" dirty="0">
                <a:solidFill>
                  <a:schemeClr val="tx1"/>
                </a:solidFill>
                <a:latin typeface="+mn-lt"/>
                <a:ea typeface="+mn-ea"/>
                <a:cs typeface="+mn-cs"/>
              </a:rPr>
              <a:t>whichever direction the ground is sloping down most steeply. Take a step and repeat</a:t>
            </a:r>
          </a:p>
          <a:p>
            <a:r>
              <a:rPr lang="en-US" sz="1200" b="0" i="0" u="none" strike="noStrike" kern="1200" baseline="0" dirty="0">
                <a:solidFill>
                  <a:schemeClr val="tx1"/>
                </a:solidFill>
                <a:latin typeface="+mn-lt"/>
                <a:ea typeface="+mn-ea"/>
                <a:cs typeface="+mn-cs"/>
              </a:rPr>
              <a:t>the same process continually until the ground is flat. Then you know you’ve reached</a:t>
            </a:r>
          </a:p>
          <a:p>
            <a:r>
              <a:rPr lang="en-US" sz="1200" b="0" i="0" u="none" strike="noStrike" kern="1200" baseline="0" dirty="0">
                <a:solidFill>
                  <a:schemeClr val="tx1"/>
                </a:solidFill>
                <a:latin typeface="+mn-lt"/>
                <a:ea typeface="+mn-ea"/>
                <a:cs typeface="+mn-cs"/>
              </a:rPr>
              <a:t>the bottom of a valley; if you move in any direction from where you are, you’ll end up at</a:t>
            </a:r>
          </a:p>
          <a:p>
            <a:r>
              <a:rPr lang="en-US" sz="1200" b="0" i="0" u="none" strike="noStrike" kern="1200" baseline="0" dirty="0">
                <a:solidFill>
                  <a:schemeClr val="tx1"/>
                </a:solidFill>
                <a:latin typeface="+mn-lt"/>
                <a:ea typeface="+mn-ea"/>
                <a:cs typeface="+mn-cs"/>
              </a:rPr>
              <a:t>the same elevation or further uphill.</a:t>
            </a:r>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14</a:t>
            </a:fld>
            <a:endParaRPr lang="en-US"/>
          </a:p>
        </p:txBody>
      </p:sp>
    </p:spTree>
    <p:extLst>
      <p:ext uri="{BB962C8B-B14F-4D97-AF65-F5344CB8AC3E}">
        <p14:creationId xmlns:p14="http://schemas.microsoft.com/office/powerpoint/2010/main" val="1259318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common problem in machine learning is </a:t>
            </a:r>
            <a:r>
              <a:rPr lang="en-US" sz="1200" b="1" i="0" u="none" strike="noStrike" kern="1200" baseline="0" dirty="0">
                <a:solidFill>
                  <a:schemeClr val="tx1"/>
                </a:solidFill>
                <a:latin typeface="+mn-lt"/>
                <a:ea typeface="+mn-ea"/>
                <a:cs typeface="+mn-cs"/>
              </a:rPr>
              <a:t>overfitting</a:t>
            </a:r>
            <a:r>
              <a:rPr lang="en-US" sz="1200" b="0" i="0" u="none" strike="noStrike" kern="1200" baseline="0" dirty="0">
                <a:solidFill>
                  <a:schemeClr val="tx1"/>
                </a:solidFill>
                <a:latin typeface="+mn-lt"/>
                <a:ea typeface="+mn-ea"/>
                <a:cs typeface="+mn-cs"/>
              </a:rPr>
              <a:t>: learning a function that perfectly</a:t>
            </a:r>
          </a:p>
          <a:p>
            <a:r>
              <a:rPr lang="en-US" sz="1200" b="0" i="0" u="none" strike="noStrike" kern="1200" baseline="0" dirty="0">
                <a:solidFill>
                  <a:schemeClr val="tx1"/>
                </a:solidFill>
                <a:latin typeface="+mn-lt"/>
                <a:ea typeface="+mn-ea"/>
                <a:cs typeface="+mn-cs"/>
              </a:rPr>
              <a:t>explains the training data that the model learned from, but doesn’t generalize well to</a:t>
            </a:r>
          </a:p>
          <a:p>
            <a:r>
              <a:rPr lang="en-US" sz="1200" b="0" i="0" u="none" strike="noStrike" kern="1200" baseline="0" dirty="0">
                <a:solidFill>
                  <a:schemeClr val="tx1"/>
                </a:solidFill>
                <a:latin typeface="+mn-lt"/>
                <a:ea typeface="+mn-ea"/>
                <a:cs typeface="+mn-cs"/>
              </a:rPr>
              <a:t>unseen test data. Overfitting happens when a model overlearns from the training data</a:t>
            </a:r>
          </a:p>
          <a:p>
            <a:r>
              <a:rPr lang="en-US" sz="1200" b="0" i="0" u="none" strike="noStrike" kern="1200" baseline="0" dirty="0">
                <a:solidFill>
                  <a:schemeClr val="tx1"/>
                </a:solidFill>
                <a:latin typeface="+mn-lt"/>
                <a:ea typeface="+mn-ea"/>
                <a:cs typeface="+mn-cs"/>
              </a:rPr>
              <a:t>to the point that it starts picking up idiosyncrasies that aren’t representative of patterns</a:t>
            </a:r>
          </a:p>
          <a:p>
            <a:r>
              <a:rPr lang="en-US" sz="1200" b="0" i="0" u="none" strike="noStrike" kern="1200" baseline="0" dirty="0">
                <a:solidFill>
                  <a:schemeClr val="tx1"/>
                </a:solidFill>
                <a:latin typeface="+mn-lt"/>
                <a:ea typeface="+mn-ea"/>
                <a:cs typeface="+mn-cs"/>
              </a:rPr>
              <a:t>in the real world. This becomes especially problematic as you make your model</a:t>
            </a:r>
          </a:p>
          <a:p>
            <a:r>
              <a:rPr lang="en-US" sz="1200" b="0" i="0" u="none" strike="noStrike" kern="1200" baseline="0" dirty="0">
                <a:solidFill>
                  <a:schemeClr val="tx1"/>
                </a:solidFill>
                <a:latin typeface="+mn-lt"/>
                <a:ea typeface="+mn-ea"/>
                <a:cs typeface="+mn-cs"/>
              </a:rPr>
              <a:t>increasingly complex. Underfitting is a related issue where your model is not complex</a:t>
            </a:r>
          </a:p>
          <a:p>
            <a:r>
              <a:rPr lang="en-US" sz="1200" b="0" i="0" u="none" strike="noStrike" kern="1200" baseline="0" dirty="0">
                <a:solidFill>
                  <a:schemeClr val="tx1"/>
                </a:solidFill>
                <a:latin typeface="+mn-lt"/>
                <a:ea typeface="+mn-ea"/>
                <a:cs typeface="+mn-cs"/>
              </a:rPr>
              <a:t>enough to capture the underlying trend in the data.</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Bias-Variance Tradeoff</a:t>
            </a:r>
          </a:p>
          <a:p>
            <a:r>
              <a:rPr lang="en-US" sz="1200" b="1" i="0" u="none" strike="noStrike" kern="1200" baseline="0" dirty="0">
                <a:solidFill>
                  <a:schemeClr val="tx1"/>
                </a:solidFill>
                <a:latin typeface="+mn-lt"/>
                <a:ea typeface="+mn-ea"/>
                <a:cs typeface="+mn-cs"/>
              </a:rPr>
              <a:t>Bias </a:t>
            </a:r>
            <a:r>
              <a:rPr lang="en-US" sz="1200" b="0" i="0" u="none" strike="noStrike" kern="1200" baseline="0" dirty="0">
                <a:solidFill>
                  <a:schemeClr val="tx1"/>
                </a:solidFill>
                <a:latin typeface="+mn-lt"/>
                <a:ea typeface="+mn-ea"/>
                <a:cs typeface="+mn-cs"/>
              </a:rPr>
              <a:t>is the amount of error introduced by approximating real-world phenomena with a</a:t>
            </a:r>
          </a:p>
          <a:p>
            <a:r>
              <a:rPr lang="en-US" sz="1200" b="0" i="0" u="none" strike="noStrike" kern="1200" baseline="0" dirty="0">
                <a:solidFill>
                  <a:schemeClr val="tx1"/>
                </a:solidFill>
                <a:latin typeface="+mn-lt"/>
                <a:ea typeface="+mn-ea"/>
                <a:cs typeface="+mn-cs"/>
              </a:rPr>
              <a:t>simplified model.</a:t>
            </a:r>
          </a:p>
          <a:p>
            <a:r>
              <a:rPr lang="en-US" sz="1200" b="1" i="0" u="none" strike="noStrike" kern="1200" baseline="0" dirty="0">
                <a:solidFill>
                  <a:schemeClr val="tx1"/>
                </a:solidFill>
                <a:latin typeface="+mn-lt"/>
                <a:ea typeface="+mn-ea"/>
                <a:cs typeface="+mn-cs"/>
              </a:rPr>
              <a:t>Variance </a:t>
            </a:r>
            <a:r>
              <a:rPr lang="en-US" sz="1200" b="0" i="0" u="none" strike="noStrike" kern="1200" baseline="0" dirty="0">
                <a:solidFill>
                  <a:schemeClr val="tx1"/>
                </a:solidFill>
                <a:latin typeface="+mn-lt"/>
                <a:ea typeface="+mn-ea"/>
                <a:cs typeface="+mn-cs"/>
              </a:rPr>
              <a:t>is how much your model's test error changes based on variation in the training data. It</a:t>
            </a:r>
          </a:p>
          <a:p>
            <a:r>
              <a:rPr lang="en-US" sz="1200" b="0" i="0" u="none" strike="noStrike" kern="1200" baseline="0" dirty="0">
                <a:solidFill>
                  <a:schemeClr val="tx1"/>
                </a:solidFill>
                <a:latin typeface="+mn-lt"/>
                <a:ea typeface="+mn-ea"/>
                <a:cs typeface="+mn-cs"/>
              </a:rPr>
              <a:t>reflects the model's sensitivity to the idiosyncrasies of the data set it was trained on.</a:t>
            </a:r>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19</a:t>
            </a:fld>
            <a:endParaRPr lang="en-US"/>
          </a:p>
        </p:txBody>
      </p:sp>
    </p:spTree>
    <p:extLst>
      <p:ext uri="{BB962C8B-B14F-4D97-AF65-F5344CB8AC3E}">
        <p14:creationId xmlns:p14="http://schemas.microsoft.com/office/powerpoint/2010/main" val="1023392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first piece of the sum above is our normal cost function. The second piece is a</a:t>
            </a:r>
          </a:p>
          <a:p>
            <a:r>
              <a:rPr lang="en-US" sz="1200" b="1" i="0" u="none" strike="noStrike" kern="1200" baseline="0" dirty="0">
                <a:solidFill>
                  <a:schemeClr val="tx1"/>
                </a:solidFill>
                <a:latin typeface="+mn-lt"/>
                <a:ea typeface="+mn-ea"/>
                <a:cs typeface="+mn-cs"/>
              </a:rPr>
              <a:t>regularization term </a:t>
            </a:r>
            <a:r>
              <a:rPr lang="en-US" sz="1200" b="0" i="0" u="none" strike="noStrike" kern="1200" baseline="0" dirty="0">
                <a:solidFill>
                  <a:schemeClr val="tx1"/>
                </a:solidFill>
                <a:latin typeface="+mn-lt"/>
                <a:ea typeface="+mn-ea"/>
                <a:cs typeface="+mn-cs"/>
              </a:rPr>
              <a:t>that adds a penalty for large beta coefficients that give too much</a:t>
            </a:r>
          </a:p>
          <a:p>
            <a:r>
              <a:rPr lang="en-US" sz="1200" b="0" i="0" u="none" strike="noStrike" kern="1200" baseline="0" dirty="0">
                <a:solidFill>
                  <a:schemeClr val="tx1"/>
                </a:solidFill>
                <a:latin typeface="+mn-lt"/>
                <a:ea typeface="+mn-ea"/>
                <a:cs typeface="+mn-cs"/>
              </a:rPr>
              <a:t>explanatory power to any specific feature. With these two elements in place, the</a:t>
            </a:r>
          </a:p>
          <a:p>
            <a:r>
              <a:rPr lang="en-US" sz="1200" b="0" i="0" u="none" strike="noStrike" kern="1200" baseline="0" dirty="0">
                <a:solidFill>
                  <a:schemeClr val="tx1"/>
                </a:solidFill>
                <a:latin typeface="+mn-lt"/>
                <a:ea typeface="+mn-ea"/>
                <a:cs typeface="+mn-cs"/>
              </a:rPr>
              <a:t>cost function now balances between two priorities: explaining the training data and</a:t>
            </a:r>
          </a:p>
          <a:p>
            <a:r>
              <a:rPr lang="en-US" sz="1200" b="0" i="0" u="none" strike="noStrike" kern="1200" baseline="0" dirty="0">
                <a:solidFill>
                  <a:schemeClr val="tx1"/>
                </a:solidFill>
                <a:latin typeface="+mn-lt"/>
                <a:ea typeface="+mn-ea"/>
                <a:cs typeface="+mn-cs"/>
              </a:rPr>
              <a:t>preventing that explanation from becoming overly specific.</a:t>
            </a:r>
          </a:p>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lambda </a:t>
            </a:r>
            <a:r>
              <a:rPr lang="en-US" sz="1200" b="0" i="0" u="none" strike="noStrike" kern="1200" baseline="0" dirty="0">
                <a:solidFill>
                  <a:schemeClr val="tx1"/>
                </a:solidFill>
                <a:latin typeface="+mn-lt"/>
                <a:ea typeface="+mn-ea"/>
                <a:cs typeface="+mn-cs"/>
              </a:rPr>
              <a:t>coefficient of the regularization term in the cost function is a</a:t>
            </a:r>
          </a:p>
          <a:p>
            <a:r>
              <a:rPr lang="en-US" sz="1200" b="1" i="0" u="none" strike="noStrike" kern="1200" baseline="0" dirty="0">
                <a:solidFill>
                  <a:schemeClr val="tx1"/>
                </a:solidFill>
                <a:latin typeface="+mn-lt"/>
                <a:ea typeface="+mn-ea"/>
                <a:cs typeface="+mn-cs"/>
              </a:rPr>
              <a:t>hyperparameter</a:t>
            </a:r>
            <a:r>
              <a:rPr lang="en-US" sz="1200" b="0" i="0" u="none" strike="noStrike" kern="1200" baseline="0" dirty="0">
                <a:solidFill>
                  <a:schemeClr val="tx1"/>
                </a:solidFill>
                <a:latin typeface="+mn-lt"/>
                <a:ea typeface="+mn-ea"/>
                <a:cs typeface="+mn-cs"/>
              </a:rPr>
              <a:t>: a general setting of your model that can be increased or decreased</a:t>
            </a:r>
          </a:p>
          <a:p>
            <a:r>
              <a:rPr lang="en-US" sz="1200" b="0" i="0" u="none" strike="noStrike" kern="1200" baseline="0" dirty="0">
                <a:solidFill>
                  <a:schemeClr val="tx1"/>
                </a:solidFill>
                <a:latin typeface="+mn-lt"/>
                <a:ea typeface="+mn-ea"/>
                <a:cs typeface="+mn-cs"/>
              </a:rPr>
              <a:t>(i.e. </a:t>
            </a:r>
            <a:r>
              <a:rPr lang="en-US" sz="1200" b="1" i="0" u="none" strike="noStrike" kern="1200" baseline="0" dirty="0">
                <a:solidFill>
                  <a:schemeClr val="tx1"/>
                </a:solidFill>
                <a:latin typeface="+mn-lt"/>
                <a:ea typeface="+mn-ea"/>
                <a:cs typeface="+mn-cs"/>
              </a:rPr>
              <a:t>tuned</a:t>
            </a:r>
            <a:r>
              <a:rPr lang="en-US" sz="1200" b="0" i="0" u="none" strike="noStrike" kern="1200" baseline="0" dirty="0">
                <a:solidFill>
                  <a:schemeClr val="tx1"/>
                </a:solidFill>
                <a:latin typeface="+mn-lt"/>
                <a:ea typeface="+mn-ea"/>
                <a:cs typeface="+mn-cs"/>
              </a:rPr>
              <a:t>) in order to improve performance. A higher lambda value will more harshly</a:t>
            </a:r>
          </a:p>
          <a:p>
            <a:r>
              <a:rPr lang="en-US" sz="1200" b="0" i="0" u="none" strike="noStrike" kern="1200" baseline="0" dirty="0">
                <a:solidFill>
                  <a:schemeClr val="tx1"/>
                </a:solidFill>
                <a:latin typeface="+mn-lt"/>
                <a:ea typeface="+mn-ea"/>
                <a:cs typeface="+mn-cs"/>
              </a:rPr>
              <a:t>penalize large beta coefficients that could lead to potential overfitting. To decide</a:t>
            </a:r>
          </a:p>
          <a:p>
            <a:r>
              <a:rPr lang="en-US" sz="1200" b="0" i="0" u="none" strike="noStrike" kern="1200" baseline="0" dirty="0">
                <a:solidFill>
                  <a:schemeClr val="tx1"/>
                </a:solidFill>
                <a:latin typeface="+mn-lt"/>
                <a:ea typeface="+mn-ea"/>
                <a:cs typeface="+mn-cs"/>
              </a:rPr>
              <a:t>the best value of lambda, you’d use a method called </a:t>
            </a:r>
            <a:r>
              <a:rPr lang="en-US" sz="1200" b="1" i="0" u="none" strike="noStrike" kern="1200" baseline="0" dirty="0">
                <a:solidFill>
                  <a:schemeClr val="tx1"/>
                </a:solidFill>
                <a:latin typeface="+mn-lt"/>
                <a:ea typeface="+mn-ea"/>
                <a:cs typeface="+mn-cs"/>
              </a:rPr>
              <a:t>cross-validation </a:t>
            </a:r>
            <a:r>
              <a:rPr lang="en-US" sz="1200" b="0" i="0" u="none" strike="noStrike" kern="1200" baseline="0" dirty="0">
                <a:solidFill>
                  <a:schemeClr val="tx1"/>
                </a:solidFill>
                <a:latin typeface="+mn-lt"/>
                <a:ea typeface="+mn-ea"/>
                <a:cs typeface="+mn-cs"/>
              </a:rPr>
              <a:t>which involves</a:t>
            </a:r>
          </a:p>
          <a:p>
            <a:r>
              <a:rPr lang="en-US" sz="1200" b="0" i="0" u="none" strike="noStrike" kern="1200" baseline="0" dirty="0">
                <a:solidFill>
                  <a:schemeClr val="tx1"/>
                </a:solidFill>
                <a:latin typeface="+mn-lt"/>
                <a:ea typeface="+mn-ea"/>
                <a:cs typeface="+mn-cs"/>
              </a:rPr>
              <a:t>holding out a portion of the training data during training, and then seeing how well</a:t>
            </a:r>
          </a:p>
          <a:p>
            <a:r>
              <a:rPr lang="en-US" sz="1200" b="0" i="0" u="none" strike="noStrike" kern="1200" baseline="0" dirty="0">
                <a:solidFill>
                  <a:schemeClr val="tx1"/>
                </a:solidFill>
                <a:latin typeface="+mn-lt"/>
                <a:ea typeface="+mn-ea"/>
                <a:cs typeface="+mn-cs"/>
              </a:rPr>
              <a:t>your model explains the held-out portion.</a:t>
            </a:r>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20</a:t>
            </a:fld>
            <a:endParaRPr lang="en-US"/>
          </a:p>
        </p:txBody>
      </p:sp>
    </p:spTree>
    <p:extLst>
      <p:ext uri="{BB962C8B-B14F-4D97-AF65-F5344CB8AC3E}">
        <p14:creationId xmlns:p14="http://schemas.microsoft.com/office/powerpoint/2010/main" val="396486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this example, we have points in a 2D space that are either red or blue, and we’d like</a:t>
            </a:r>
          </a:p>
          <a:p>
            <a:r>
              <a:rPr lang="en-US" sz="1200" b="0" i="0" u="none" strike="noStrike" kern="1200" baseline="0" dirty="0">
                <a:solidFill>
                  <a:schemeClr val="tx1"/>
                </a:solidFill>
                <a:latin typeface="+mn-lt"/>
                <a:ea typeface="+mn-ea"/>
                <a:cs typeface="+mn-cs"/>
              </a:rPr>
              <a:t>to cleanly separate the two.</a:t>
            </a:r>
          </a:p>
          <a:p>
            <a:r>
              <a:rPr lang="en-US" sz="1200" b="0" i="0" u="none" strike="noStrike" kern="1200" baseline="0" dirty="0">
                <a:solidFill>
                  <a:schemeClr val="tx1"/>
                </a:solidFill>
                <a:latin typeface="+mn-lt"/>
                <a:ea typeface="+mn-ea"/>
                <a:cs typeface="+mn-cs"/>
              </a:rPr>
              <a:t>The training set is plotted the graph above. We would like to classify new, unclassified</a:t>
            </a:r>
          </a:p>
          <a:p>
            <a:r>
              <a:rPr lang="en-US" sz="1200" b="0" i="0" u="none" strike="noStrike" kern="1200" baseline="0" dirty="0">
                <a:solidFill>
                  <a:schemeClr val="tx1"/>
                </a:solidFill>
                <a:latin typeface="+mn-lt"/>
                <a:ea typeface="+mn-ea"/>
                <a:cs typeface="+mn-cs"/>
              </a:rPr>
              <a:t>points in this plane. To do this, SVMs use a separating line (or, in more than two</a:t>
            </a:r>
          </a:p>
          <a:p>
            <a:r>
              <a:rPr lang="en-US" sz="1200" b="0" i="0" u="none" strike="noStrike" kern="1200" baseline="0" dirty="0">
                <a:solidFill>
                  <a:schemeClr val="tx1"/>
                </a:solidFill>
                <a:latin typeface="+mn-lt"/>
                <a:ea typeface="+mn-ea"/>
                <a:cs typeface="+mn-cs"/>
              </a:rPr>
              <a:t>dimensions, a multi-dimensional </a:t>
            </a:r>
            <a:r>
              <a:rPr lang="en-US" sz="1200" b="1" i="0" u="none" strike="noStrike" kern="1200" baseline="0" dirty="0">
                <a:solidFill>
                  <a:schemeClr val="tx1"/>
                </a:solidFill>
                <a:latin typeface="+mn-lt"/>
                <a:ea typeface="+mn-ea"/>
                <a:cs typeface="+mn-cs"/>
              </a:rPr>
              <a:t>hyperplane</a:t>
            </a:r>
            <a:r>
              <a:rPr lang="en-US" sz="1200" b="0" i="0" u="none" strike="noStrike" kern="1200" baseline="0" dirty="0">
                <a:solidFill>
                  <a:schemeClr val="tx1"/>
                </a:solidFill>
                <a:latin typeface="+mn-lt"/>
                <a:ea typeface="+mn-ea"/>
                <a:cs typeface="+mn-cs"/>
              </a:rPr>
              <a:t>) to split the space into a red zone and a blue zone.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distance to the nearest point on either side of the line is called the </a:t>
            </a:r>
            <a:r>
              <a:rPr lang="en-US" sz="1200" b="1" i="0" u="none" strike="noStrike" kern="1200" baseline="0" dirty="0">
                <a:solidFill>
                  <a:schemeClr val="tx1"/>
                </a:solidFill>
                <a:latin typeface="+mn-lt"/>
                <a:ea typeface="+mn-ea"/>
                <a:cs typeface="+mn-cs"/>
              </a:rPr>
              <a:t>margin</a:t>
            </a:r>
            <a:r>
              <a:rPr lang="en-US" sz="1200" b="0" i="0" u="none" strike="noStrike" kern="1200" baseline="0" dirty="0">
                <a:solidFill>
                  <a:schemeClr val="tx1"/>
                </a:solidFill>
                <a:latin typeface="+mn-lt"/>
                <a:ea typeface="+mn-ea"/>
                <a:cs typeface="+mn-cs"/>
              </a:rPr>
              <a:t>, and SVM tries to </a:t>
            </a:r>
            <a:r>
              <a:rPr lang="en-US" sz="1200" b="1" i="0" u="none" strike="noStrike" kern="1200" baseline="0" dirty="0">
                <a:solidFill>
                  <a:schemeClr val="tx1"/>
                </a:solidFill>
                <a:latin typeface="+mn-lt"/>
                <a:ea typeface="+mn-ea"/>
                <a:cs typeface="+mn-cs"/>
              </a:rPr>
              <a:t>maximize</a:t>
            </a:r>
          </a:p>
          <a:p>
            <a:r>
              <a:rPr lang="en-US" sz="1200" b="1" i="0" u="none" strike="noStrike" kern="1200" baseline="0" dirty="0">
                <a:solidFill>
                  <a:schemeClr val="tx1"/>
                </a:solidFill>
                <a:latin typeface="+mn-lt"/>
                <a:ea typeface="+mn-ea"/>
                <a:cs typeface="+mn-cs"/>
              </a:rPr>
              <a:t>the margin</a:t>
            </a:r>
            <a:r>
              <a:rPr lang="en-US" sz="1200" b="0" i="0" u="none" strike="noStrike" kern="1200" baseline="0" dirty="0">
                <a:solidFill>
                  <a:schemeClr val="tx1"/>
                </a:solidFill>
                <a:latin typeface="+mn-lt"/>
                <a:ea typeface="+mn-ea"/>
                <a:cs typeface="+mn-cs"/>
              </a:rPr>
              <a:t>. You can think about it like a safety space: the bigger that space, the less</a:t>
            </a:r>
          </a:p>
          <a:p>
            <a:r>
              <a:rPr lang="en-US" sz="1200" b="0" i="0" u="none" strike="noStrike" kern="1200" baseline="0" dirty="0">
                <a:solidFill>
                  <a:schemeClr val="tx1"/>
                </a:solidFill>
                <a:latin typeface="+mn-lt"/>
                <a:ea typeface="+mn-ea"/>
                <a:cs typeface="+mn-cs"/>
              </a:rPr>
              <a:t>likely that noisy points get misclassified.</a:t>
            </a:r>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23</a:t>
            </a:fld>
            <a:endParaRPr lang="en-US"/>
          </a:p>
        </p:txBody>
      </p:sp>
    </p:spTree>
    <p:extLst>
      <p:ext uri="{BB962C8B-B14F-4D97-AF65-F5344CB8AC3E}">
        <p14:creationId xmlns:p14="http://schemas.microsoft.com/office/powerpoint/2010/main" val="99690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You look at the k closest data points and take the</a:t>
            </a:r>
          </a:p>
          <a:p>
            <a:r>
              <a:rPr lang="en-US" sz="1200" b="0" i="0" u="none" strike="noStrike" kern="1200" baseline="0" dirty="0">
                <a:solidFill>
                  <a:schemeClr val="tx1"/>
                </a:solidFill>
                <a:latin typeface="+mn-lt"/>
                <a:ea typeface="+mn-ea"/>
                <a:cs typeface="+mn-cs"/>
              </a:rPr>
              <a:t>average of their values if variables are continuous (like housing prices), or the mode if</a:t>
            </a:r>
          </a:p>
          <a:p>
            <a:r>
              <a:rPr lang="en-US" sz="1200" b="0" i="0" u="none" strike="noStrike" kern="1200" baseline="0" dirty="0">
                <a:solidFill>
                  <a:schemeClr val="tx1"/>
                </a:solidFill>
                <a:latin typeface="+mn-lt"/>
                <a:ea typeface="+mn-ea"/>
                <a:cs typeface="+mn-cs"/>
              </a:rPr>
              <a:t>they’re categorical (like cat vs. dog).</a:t>
            </a:r>
          </a:p>
          <a:p>
            <a:r>
              <a:rPr lang="en-US" sz="1200" b="0" i="0" u="none" strike="noStrike" kern="1200" baseline="0" dirty="0">
                <a:solidFill>
                  <a:schemeClr val="tx1"/>
                </a:solidFill>
                <a:latin typeface="+mn-lt"/>
                <a:ea typeface="+mn-ea"/>
                <a:cs typeface="+mn-cs"/>
              </a:rPr>
              <a:t>If you wanted to guess unknown house prices, you could just take the average of</a:t>
            </a:r>
          </a:p>
          <a:p>
            <a:r>
              <a:rPr lang="en-US" sz="1200" b="0" i="0" u="none" strike="noStrike" kern="1200" baseline="0" dirty="0">
                <a:solidFill>
                  <a:schemeClr val="tx1"/>
                </a:solidFill>
                <a:latin typeface="+mn-lt"/>
                <a:ea typeface="+mn-ea"/>
                <a:cs typeface="+mn-cs"/>
              </a:rPr>
              <a:t>some number of geographically nearby houses, and you’d end up with some pretty</a:t>
            </a:r>
          </a:p>
          <a:p>
            <a:r>
              <a:rPr lang="en-US" sz="1200" b="0" i="0" u="none" strike="noStrike" kern="1200" baseline="0" dirty="0">
                <a:solidFill>
                  <a:schemeClr val="tx1"/>
                </a:solidFill>
                <a:latin typeface="+mn-lt"/>
                <a:ea typeface="+mn-ea"/>
                <a:cs typeface="+mn-cs"/>
              </a:rPr>
              <a:t>nice guesses..</a:t>
            </a:r>
          </a:p>
          <a:p>
            <a:r>
              <a:rPr lang="en-US" sz="1200" b="0" i="0" u="none" strike="noStrike" kern="1200" baseline="0" dirty="0">
                <a:solidFill>
                  <a:schemeClr val="tx1"/>
                </a:solidFill>
                <a:latin typeface="+mn-lt"/>
                <a:ea typeface="+mn-ea"/>
                <a:cs typeface="+mn-cs"/>
              </a:rPr>
              <a:t>The fact that k-NN doesn’t require a pre-defined parametric function f(X) relating Y</a:t>
            </a:r>
          </a:p>
          <a:p>
            <a:r>
              <a:rPr lang="en-US" sz="1200" b="0" i="0" u="none" strike="noStrike" kern="1200" baseline="0" dirty="0">
                <a:solidFill>
                  <a:schemeClr val="tx1"/>
                </a:solidFill>
                <a:latin typeface="+mn-lt"/>
                <a:ea typeface="+mn-ea"/>
                <a:cs typeface="+mn-cs"/>
              </a:rPr>
              <a:t>to X makes it well-suited for situations where the relationship is too complex to be</a:t>
            </a:r>
          </a:p>
          <a:p>
            <a:r>
              <a:rPr lang="en-US" sz="1200" b="0" i="0" u="none" strike="noStrike" kern="1200" baseline="0" dirty="0">
                <a:solidFill>
                  <a:schemeClr val="tx1"/>
                </a:solidFill>
                <a:latin typeface="+mn-lt"/>
                <a:ea typeface="+mn-ea"/>
                <a:cs typeface="+mn-cs"/>
              </a:rPr>
              <a:t>expressed with a simple linear model.</a:t>
            </a:r>
          </a:p>
          <a:p>
            <a:r>
              <a:rPr lang="en-US" sz="1200" b="0" i="0" u="none" strike="noStrike" kern="1200" baseline="0" dirty="0">
                <a:solidFill>
                  <a:schemeClr val="tx1"/>
                </a:solidFill>
                <a:latin typeface="+mn-lt"/>
                <a:ea typeface="+mn-ea"/>
                <a:cs typeface="+mn-cs"/>
              </a:rPr>
              <a:t>To decide which value of k to use, you can test different k-NN models using different values of</a:t>
            </a:r>
          </a:p>
          <a:p>
            <a:r>
              <a:rPr lang="en-US" sz="1200" b="0" i="0" u="none" strike="noStrike" kern="1200" baseline="0" dirty="0">
                <a:solidFill>
                  <a:schemeClr val="tx1"/>
                </a:solidFill>
                <a:latin typeface="+mn-lt"/>
                <a:ea typeface="+mn-ea"/>
                <a:cs typeface="+mn-cs"/>
              </a:rPr>
              <a:t>k with </a:t>
            </a:r>
            <a:r>
              <a:rPr lang="en-US" sz="1200" b="1" i="0" u="none" strike="noStrike" kern="1200" baseline="0" dirty="0">
                <a:solidFill>
                  <a:schemeClr val="tx1"/>
                </a:solidFill>
                <a:latin typeface="+mn-lt"/>
                <a:ea typeface="+mn-ea"/>
                <a:cs typeface="+mn-cs"/>
              </a:rPr>
              <a:t>cross-validation.</a:t>
            </a:r>
          </a:p>
          <a:p>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Higher k prevents overfitting</a:t>
            </a:r>
          </a:p>
          <a:p>
            <a:r>
              <a:rPr lang="en-US" sz="1200" b="0" i="0" u="none" strike="noStrike" kern="1200" baseline="0" dirty="0">
                <a:solidFill>
                  <a:schemeClr val="tx1"/>
                </a:solidFill>
                <a:latin typeface="+mn-lt"/>
                <a:ea typeface="+mn-ea"/>
                <a:cs typeface="+mn-cs"/>
              </a:rPr>
              <a:t>Higher values of k help address overfitting, but if the value of k is too high your model</a:t>
            </a:r>
          </a:p>
          <a:p>
            <a:r>
              <a:rPr lang="en-US" sz="1200" b="0" i="0" u="none" strike="noStrike" kern="1200" baseline="0" dirty="0">
                <a:solidFill>
                  <a:schemeClr val="tx1"/>
                </a:solidFill>
                <a:latin typeface="+mn-lt"/>
                <a:ea typeface="+mn-ea"/>
                <a:cs typeface="+mn-cs"/>
              </a:rPr>
              <a:t>will be very </a:t>
            </a:r>
            <a:r>
              <a:rPr lang="en-US" sz="1200" b="1" i="0" u="none" strike="noStrike" kern="1200" baseline="0" dirty="0">
                <a:solidFill>
                  <a:schemeClr val="tx1"/>
                </a:solidFill>
                <a:latin typeface="+mn-lt"/>
                <a:ea typeface="+mn-ea"/>
                <a:cs typeface="+mn-cs"/>
              </a:rPr>
              <a:t>biased </a:t>
            </a:r>
            <a:r>
              <a:rPr lang="en-US" sz="1200" b="0" i="0" u="none" strike="noStrike" kern="1200" baseline="0" dirty="0">
                <a:solidFill>
                  <a:schemeClr val="tx1"/>
                </a:solidFill>
                <a:latin typeface="+mn-lt"/>
                <a:ea typeface="+mn-ea"/>
                <a:cs typeface="+mn-cs"/>
              </a:rPr>
              <a:t>and </a:t>
            </a:r>
            <a:r>
              <a:rPr lang="en-US" sz="1200" b="1" i="0" u="none" strike="noStrike" kern="1200" baseline="0" dirty="0">
                <a:solidFill>
                  <a:schemeClr val="tx1"/>
                </a:solidFill>
                <a:latin typeface="+mn-lt"/>
                <a:ea typeface="+mn-ea"/>
                <a:cs typeface="+mn-cs"/>
              </a:rPr>
              <a:t>inflexible</a:t>
            </a:r>
            <a:r>
              <a:rPr lang="en-US" sz="1200" b="0" i="0" u="none" strike="noStrike" kern="1200" baseline="0" dirty="0">
                <a:solidFill>
                  <a:schemeClr val="tx1"/>
                </a:solidFill>
                <a:latin typeface="+mn-lt"/>
                <a:ea typeface="+mn-ea"/>
                <a:cs typeface="+mn-cs"/>
              </a:rPr>
              <a:t>. To take an extreme example: if k = N (the total</a:t>
            </a:r>
          </a:p>
          <a:p>
            <a:r>
              <a:rPr lang="en-US" sz="1200" b="0" i="0" u="none" strike="noStrike" kern="1200" baseline="0" dirty="0">
                <a:solidFill>
                  <a:schemeClr val="tx1"/>
                </a:solidFill>
                <a:latin typeface="+mn-lt"/>
                <a:ea typeface="+mn-ea"/>
                <a:cs typeface="+mn-cs"/>
              </a:rPr>
              <a:t>number of data points), the model would just dumbly blanket-classify all the test data</a:t>
            </a:r>
          </a:p>
          <a:p>
            <a:r>
              <a:rPr lang="en-US" sz="1200" b="0" i="0" u="none" strike="noStrike" kern="1200" baseline="0" dirty="0">
                <a:solidFill>
                  <a:schemeClr val="tx1"/>
                </a:solidFill>
                <a:latin typeface="+mn-lt"/>
                <a:ea typeface="+mn-ea"/>
                <a:cs typeface="+mn-cs"/>
              </a:rPr>
              <a:t>as the mean or mode of the training data.</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Where to use k-NN in the real world</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Classification: fraud detection. </a:t>
            </a:r>
            <a:r>
              <a:rPr lang="en-US" sz="1200" b="0" i="0" u="none" strike="noStrike" kern="1200" baseline="0" dirty="0">
                <a:solidFill>
                  <a:schemeClr val="tx1"/>
                </a:solidFill>
                <a:latin typeface="+mn-lt"/>
                <a:ea typeface="+mn-ea"/>
                <a:cs typeface="+mn-cs"/>
              </a:rPr>
              <a:t>The model can update virtually instantly with new</a:t>
            </a:r>
          </a:p>
          <a:p>
            <a:r>
              <a:rPr lang="en-US" sz="1200" b="0" i="0" u="none" strike="noStrike" kern="1200" baseline="0" dirty="0">
                <a:solidFill>
                  <a:schemeClr val="tx1"/>
                </a:solidFill>
                <a:latin typeface="+mn-lt"/>
                <a:ea typeface="+mn-ea"/>
                <a:cs typeface="+mn-cs"/>
              </a:rPr>
              <a:t>training examples since you’re just storing more data points, which allows quick</a:t>
            </a:r>
          </a:p>
          <a:p>
            <a:r>
              <a:rPr lang="en-US" sz="1200" b="0" i="0" u="none" strike="noStrike" kern="1200" baseline="0" dirty="0">
                <a:solidFill>
                  <a:schemeClr val="tx1"/>
                </a:solidFill>
                <a:latin typeface="+mn-lt"/>
                <a:ea typeface="+mn-ea"/>
                <a:cs typeface="+mn-cs"/>
              </a:rPr>
              <a:t>adaptation to new methods of fraud.</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Regression: predicting housing prices. </a:t>
            </a:r>
            <a:r>
              <a:rPr lang="en-US" sz="1200" b="0" i="0" u="none" strike="noStrike" kern="1200" baseline="0" dirty="0">
                <a:solidFill>
                  <a:schemeClr val="tx1"/>
                </a:solidFill>
                <a:latin typeface="+mn-lt"/>
                <a:ea typeface="+mn-ea"/>
                <a:cs typeface="+mn-cs"/>
              </a:rPr>
              <a:t>In housing price prediction, literally being</a:t>
            </a:r>
          </a:p>
          <a:p>
            <a:r>
              <a:rPr lang="en-US" sz="1200" b="0" i="0" u="none" strike="noStrike" kern="1200" baseline="0" dirty="0">
                <a:solidFill>
                  <a:schemeClr val="tx1"/>
                </a:solidFill>
                <a:latin typeface="+mn-lt"/>
                <a:ea typeface="+mn-ea"/>
                <a:cs typeface="+mn-cs"/>
              </a:rPr>
              <a:t>a “near neighbor” is actually a good indicator of being similar in price. k-NN is</a:t>
            </a:r>
          </a:p>
          <a:p>
            <a:r>
              <a:rPr lang="en-US" sz="1200" b="0" i="0" u="none" strike="noStrike" kern="1200" baseline="0" dirty="0">
                <a:solidFill>
                  <a:schemeClr val="tx1"/>
                </a:solidFill>
                <a:latin typeface="+mn-lt"/>
                <a:ea typeface="+mn-ea"/>
                <a:cs typeface="+mn-cs"/>
              </a:rPr>
              <a:t>useful in domains where physical proximity matters.</a:t>
            </a: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Imputing missing training data. </a:t>
            </a:r>
            <a:r>
              <a:rPr lang="en-US" sz="1200" b="0" i="0" u="none" strike="noStrike" kern="1200" baseline="0" dirty="0">
                <a:solidFill>
                  <a:schemeClr val="tx1"/>
                </a:solidFill>
                <a:latin typeface="+mn-lt"/>
                <a:ea typeface="+mn-ea"/>
                <a:cs typeface="+mn-cs"/>
              </a:rPr>
              <a:t>If one of the columns in your .csv has lots of</a:t>
            </a:r>
          </a:p>
          <a:p>
            <a:r>
              <a:rPr lang="en-US" sz="1200" b="0" i="0" u="none" strike="noStrike" kern="1200" baseline="0" dirty="0">
                <a:solidFill>
                  <a:schemeClr val="tx1"/>
                </a:solidFill>
                <a:latin typeface="+mn-lt"/>
                <a:ea typeface="+mn-ea"/>
                <a:cs typeface="+mn-cs"/>
              </a:rPr>
              <a:t>missing values, you can impute the data by taking the mean or mode. k-NN</a:t>
            </a:r>
          </a:p>
          <a:p>
            <a:r>
              <a:rPr lang="en-US" sz="1200" b="0" i="0" u="none" strike="noStrike" kern="1200" baseline="0" dirty="0">
                <a:solidFill>
                  <a:schemeClr val="tx1"/>
                </a:solidFill>
                <a:latin typeface="+mn-lt"/>
                <a:ea typeface="+mn-ea"/>
                <a:cs typeface="+mn-cs"/>
              </a:rPr>
              <a:t>could give you a somewhat more accurate guess at each missing value.</a:t>
            </a:r>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24</a:t>
            </a:fld>
            <a:endParaRPr lang="en-US"/>
          </a:p>
        </p:txBody>
      </p:sp>
    </p:spTree>
    <p:extLst>
      <p:ext uri="{BB962C8B-B14F-4D97-AF65-F5344CB8AC3E}">
        <p14:creationId xmlns:p14="http://schemas.microsoft.com/office/powerpoint/2010/main" val="541460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possible split of the training data and maximize information gain for every split. This</a:t>
            </a:r>
          </a:p>
          <a:p>
            <a:r>
              <a:rPr lang="en-US" sz="1200" b="0" i="0" u="none" strike="noStrike" kern="1200" baseline="0" dirty="0">
                <a:solidFill>
                  <a:schemeClr val="tx1"/>
                </a:solidFill>
                <a:latin typeface="+mn-lt"/>
                <a:ea typeface="+mn-ea"/>
                <a:cs typeface="+mn-cs"/>
              </a:rPr>
              <a:t>way you can predict every label or value as efficiently as possible.</a:t>
            </a:r>
          </a:p>
          <a:p>
            <a:r>
              <a:rPr lang="en-US" sz="1200" b="0" i="0" u="none" strike="noStrike" kern="1200" baseline="0" dirty="0">
                <a:solidFill>
                  <a:schemeClr val="tx1"/>
                </a:solidFill>
                <a:latin typeface="+mn-lt"/>
                <a:ea typeface="+mn-ea"/>
                <a:cs typeface="+mn-cs"/>
              </a:rPr>
              <a:t>Now, let’s look at a particular data set and talk about how we choose splits.</a:t>
            </a:r>
          </a:p>
          <a:p>
            <a:r>
              <a:rPr lang="en-US" sz="1200" b="1" i="0" u="none" strike="noStrike" kern="1200" baseline="0" dirty="0">
                <a:solidFill>
                  <a:schemeClr val="tx1"/>
                </a:solidFill>
                <a:latin typeface="+mn-lt"/>
                <a:ea typeface="+mn-ea"/>
                <a:cs typeface="+mn-cs"/>
              </a:rPr>
              <a:t>The Titanic dataset</a:t>
            </a:r>
          </a:p>
          <a:p>
            <a:r>
              <a:rPr lang="en-US" sz="1200" b="0" i="0" u="none" strike="noStrike" kern="1200" baseline="0" dirty="0">
                <a:solidFill>
                  <a:schemeClr val="tx1"/>
                </a:solidFill>
                <a:latin typeface="+mn-lt"/>
                <a:ea typeface="+mn-ea"/>
                <a:cs typeface="+mn-cs"/>
              </a:rPr>
              <a:t>Kaggle has a Titanic dataset that is used for a lot of machine learning intros. When the</a:t>
            </a:r>
          </a:p>
          <a:p>
            <a:r>
              <a:rPr lang="en-US" sz="1200" b="0" i="0" u="none" strike="noStrike" kern="1200" baseline="0" dirty="0">
                <a:solidFill>
                  <a:schemeClr val="tx1"/>
                </a:solidFill>
                <a:latin typeface="+mn-lt"/>
                <a:ea typeface="+mn-ea"/>
                <a:cs typeface="+mn-cs"/>
              </a:rPr>
              <a:t>titanic sunk, 1,502 out of 2,224 passengers and crew were killed. Even though there was</a:t>
            </a:r>
          </a:p>
          <a:p>
            <a:r>
              <a:rPr lang="en-US" sz="1200" b="0" i="0" u="none" strike="noStrike" kern="1200" baseline="0" dirty="0">
                <a:solidFill>
                  <a:schemeClr val="tx1"/>
                </a:solidFill>
                <a:latin typeface="+mn-lt"/>
                <a:ea typeface="+mn-ea"/>
                <a:cs typeface="+mn-cs"/>
              </a:rPr>
              <a:t>some luck involved, women, children, and the upper-class were more likely to survive.</a:t>
            </a:r>
          </a:p>
          <a:p>
            <a:r>
              <a:rPr lang="en-US" sz="1200" b="0" i="0" u="none" strike="noStrike" kern="1200" baseline="0" dirty="0">
                <a:solidFill>
                  <a:schemeClr val="tx1"/>
                </a:solidFill>
                <a:latin typeface="+mn-lt"/>
                <a:ea typeface="+mn-ea"/>
                <a:cs typeface="+mn-cs"/>
              </a:rPr>
              <a:t>If you look back at the decision tree above, you’ll see that it somewhat reflects this</a:t>
            </a:r>
          </a:p>
          <a:p>
            <a:r>
              <a:rPr lang="en-US" sz="1200" b="0" i="0" u="none" strike="noStrike" kern="1200" baseline="0" dirty="0">
                <a:solidFill>
                  <a:schemeClr val="tx1"/>
                </a:solidFill>
                <a:latin typeface="+mn-lt"/>
                <a:ea typeface="+mn-ea"/>
                <a:cs typeface="+mn-cs"/>
              </a:rPr>
              <a:t>variability across gender, age, and class.</a:t>
            </a:r>
          </a:p>
          <a:p>
            <a:endParaRPr lang="en-US" dirty="0"/>
          </a:p>
          <a:p>
            <a:r>
              <a:rPr lang="en-US" sz="1200" b="0" i="0" u="none" strike="noStrike" kern="1200" baseline="0" dirty="0">
                <a:solidFill>
                  <a:schemeClr val="tx1"/>
                </a:solidFill>
                <a:latin typeface="+mn-lt"/>
                <a:ea typeface="+mn-ea"/>
                <a:cs typeface="+mn-cs"/>
              </a:rPr>
              <a:t>Decision trees are effective because they are easy to read, powerful even with messy</a:t>
            </a:r>
          </a:p>
          <a:p>
            <a:r>
              <a:rPr lang="en-US" sz="1200" b="0" i="0" u="none" strike="noStrike" kern="1200" baseline="0" dirty="0">
                <a:solidFill>
                  <a:schemeClr val="tx1"/>
                </a:solidFill>
                <a:latin typeface="+mn-lt"/>
                <a:ea typeface="+mn-ea"/>
                <a:cs typeface="+mn-cs"/>
              </a:rPr>
              <a:t>data, and computationally cheap to deploy once after training. Decision trees are also</a:t>
            </a:r>
          </a:p>
          <a:p>
            <a:r>
              <a:rPr lang="en-US" sz="1200" b="0" i="0" u="none" strike="noStrike" kern="1200" baseline="0" dirty="0">
                <a:solidFill>
                  <a:schemeClr val="tx1"/>
                </a:solidFill>
                <a:latin typeface="+mn-lt"/>
                <a:ea typeface="+mn-ea"/>
                <a:cs typeface="+mn-cs"/>
              </a:rPr>
              <a:t>good for handling mixed data (numerical or categorical).</a:t>
            </a:r>
          </a:p>
          <a:p>
            <a:r>
              <a:rPr lang="en-US" sz="1200" b="0" i="0" u="none" strike="noStrike" kern="1200" baseline="0" dirty="0">
                <a:solidFill>
                  <a:schemeClr val="tx1"/>
                </a:solidFill>
                <a:latin typeface="+mn-lt"/>
                <a:ea typeface="+mn-ea"/>
                <a:cs typeface="+mn-cs"/>
              </a:rPr>
              <a:t>That said, decision trees are computationally expensive to train, carry a big risk of</a:t>
            </a:r>
          </a:p>
          <a:p>
            <a:r>
              <a:rPr lang="en-US" sz="1200" b="0" i="0" u="none" strike="noStrike" kern="1200" baseline="0" dirty="0">
                <a:solidFill>
                  <a:schemeClr val="tx1"/>
                </a:solidFill>
                <a:latin typeface="+mn-lt"/>
                <a:ea typeface="+mn-ea"/>
                <a:cs typeface="+mn-cs"/>
              </a:rPr>
              <a:t>overfitting, and tend to find local optima because they can’t go back after they have</a:t>
            </a:r>
          </a:p>
          <a:p>
            <a:r>
              <a:rPr lang="en-US" sz="1200" b="0" i="0" u="none" strike="noStrike" kern="1200" baseline="0" dirty="0">
                <a:solidFill>
                  <a:schemeClr val="tx1"/>
                </a:solidFill>
                <a:latin typeface="+mn-lt"/>
                <a:ea typeface="+mn-ea"/>
                <a:cs typeface="+mn-cs"/>
              </a:rPr>
              <a:t>made a split. To address these weaknesses, we turn to a method that illustrates the</a:t>
            </a:r>
          </a:p>
          <a:p>
            <a:r>
              <a:rPr lang="en-US" sz="1200" b="0" i="0" u="none" strike="noStrike" kern="1200" baseline="0" dirty="0">
                <a:solidFill>
                  <a:schemeClr val="tx1"/>
                </a:solidFill>
                <a:latin typeface="+mn-lt"/>
                <a:ea typeface="+mn-ea"/>
                <a:cs typeface="+mn-cs"/>
              </a:rPr>
              <a:t>power of combining many decision trees into one model.</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Random forest: an ensemble of decision trees</a:t>
            </a:r>
          </a:p>
          <a:p>
            <a:r>
              <a:rPr lang="en-US" sz="1200" b="0" i="0" u="none" strike="noStrike" kern="1200" baseline="0" dirty="0">
                <a:solidFill>
                  <a:schemeClr val="tx1"/>
                </a:solidFill>
                <a:latin typeface="+mn-lt"/>
                <a:ea typeface="+mn-ea"/>
                <a:cs typeface="+mn-cs"/>
              </a:rPr>
              <a:t>A model comprised of many models is called an ensemble model, and this is usually a</a:t>
            </a:r>
          </a:p>
          <a:p>
            <a:r>
              <a:rPr lang="en-US" sz="1200" b="0" i="0" u="none" strike="noStrike" kern="1200" baseline="0" dirty="0">
                <a:solidFill>
                  <a:schemeClr val="tx1"/>
                </a:solidFill>
                <a:latin typeface="+mn-lt"/>
                <a:ea typeface="+mn-ea"/>
                <a:cs typeface="+mn-cs"/>
              </a:rPr>
              <a:t>winning strategy.</a:t>
            </a:r>
          </a:p>
          <a:p>
            <a:r>
              <a:rPr lang="en-US" sz="1200" b="0" i="0" u="none" strike="noStrike" kern="1200" baseline="0" dirty="0">
                <a:solidFill>
                  <a:schemeClr val="tx1"/>
                </a:solidFill>
                <a:latin typeface="+mn-lt"/>
                <a:ea typeface="+mn-ea"/>
                <a:cs typeface="+mn-cs"/>
              </a:rPr>
              <a:t>A single decision tree can make a lot of wrong calls because it has very black-and-white</a:t>
            </a:r>
          </a:p>
          <a:p>
            <a:r>
              <a:rPr lang="en-US" sz="1200" b="0" i="0" u="none" strike="noStrike" kern="1200" baseline="0" dirty="0">
                <a:solidFill>
                  <a:schemeClr val="tx1"/>
                </a:solidFill>
                <a:latin typeface="+mn-lt"/>
                <a:ea typeface="+mn-ea"/>
                <a:cs typeface="+mn-cs"/>
              </a:rPr>
              <a:t>judgments. A </a:t>
            </a:r>
            <a:r>
              <a:rPr lang="en-US" sz="1200" b="1" i="0" u="none" strike="noStrike" kern="1200" baseline="0" dirty="0">
                <a:solidFill>
                  <a:schemeClr val="tx1"/>
                </a:solidFill>
                <a:latin typeface="+mn-lt"/>
                <a:ea typeface="+mn-ea"/>
                <a:cs typeface="+mn-cs"/>
              </a:rPr>
              <a:t>random forest </a:t>
            </a:r>
            <a:r>
              <a:rPr lang="en-US" sz="1200" b="0" i="0" u="none" strike="noStrike" kern="1200" baseline="0" dirty="0">
                <a:solidFill>
                  <a:schemeClr val="tx1"/>
                </a:solidFill>
                <a:latin typeface="+mn-lt"/>
                <a:ea typeface="+mn-ea"/>
                <a:cs typeface="+mn-cs"/>
              </a:rPr>
              <a:t>is a meta-estimator that aggregates many decision trees,</a:t>
            </a:r>
          </a:p>
          <a:p>
            <a:r>
              <a:rPr lang="en-US" sz="1200" b="0" i="0" u="none" strike="noStrike" kern="1200" baseline="0" dirty="0">
                <a:solidFill>
                  <a:schemeClr val="tx1"/>
                </a:solidFill>
                <a:latin typeface="+mn-lt"/>
                <a:ea typeface="+mn-ea"/>
                <a:cs typeface="+mn-cs"/>
              </a:rPr>
              <a:t>with some helpful modifications.</a:t>
            </a:r>
          </a:p>
          <a:p>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25</a:t>
            </a:fld>
            <a:endParaRPr lang="en-US"/>
          </a:p>
        </p:txBody>
      </p:sp>
    </p:spTree>
    <p:extLst>
      <p:ext uri="{BB962C8B-B14F-4D97-AF65-F5344CB8AC3E}">
        <p14:creationId xmlns:p14="http://schemas.microsoft.com/office/powerpoint/2010/main" val="136209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27</a:t>
            </a:fld>
            <a:endParaRPr lang="en-US"/>
          </a:p>
        </p:txBody>
      </p:sp>
    </p:spTree>
    <p:extLst>
      <p:ext uri="{BB962C8B-B14F-4D97-AF65-F5344CB8AC3E}">
        <p14:creationId xmlns:p14="http://schemas.microsoft.com/office/powerpoint/2010/main" val="659164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Clustering and dimensionality reduction: k-means clustering, hierarchical clustering,</a:t>
            </a:r>
          </a:p>
          <a:p>
            <a:r>
              <a:rPr lang="en-US" sz="1200" b="0" i="0" u="none" strike="noStrike" kern="1200" baseline="0" dirty="0">
                <a:solidFill>
                  <a:schemeClr val="tx1"/>
                </a:solidFill>
                <a:latin typeface="+mn-lt"/>
                <a:ea typeface="+mn-ea"/>
                <a:cs typeface="+mn-cs"/>
              </a:rPr>
              <a:t>principal component analysis (PCA), singular value decomposition (SVD)</a:t>
            </a:r>
            <a:endParaRPr lang="en-US" dirty="0"/>
          </a:p>
        </p:txBody>
      </p:sp>
      <p:sp>
        <p:nvSpPr>
          <p:cNvPr id="4" name="Slide Number Placeholder 3"/>
          <p:cNvSpPr>
            <a:spLocks noGrp="1"/>
          </p:cNvSpPr>
          <p:nvPr>
            <p:ph type="sldNum" sz="quarter" idx="10"/>
          </p:nvPr>
        </p:nvSpPr>
        <p:spPr/>
        <p:txBody>
          <a:bodyPr/>
          <a:lstStyle/>
          <a:p>
            <a:fld id="{922D51C2-8275-4184-9425-A6469B7557AA}" type="slidenum">
              <a:rPr lang="en-US" smtClean="0"/>
              <a:t>28</a:t>
            </a:fld>
            <a:endParaRPr lang="en-US"/>
          </a:p>
        </p:txBody>
      </p:sp>
    </p:spTree>
    <p:extLst>
      <p:ext uri="{BB962C8B-B14F-4D97-AF65-F5344CB8AC3E}">
        <p14:creationId xmlns:p14="http://schemas.microsoft.com/office/powerpoint/2010/main" val="346844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D5DA-55AF-42DE-8ABC-78CACCD7EC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89A7F9-E004-4676-BC84-AFE4BC0019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EDA30D-51BA-4885-B264-00BC0F8515B2}"/>
              </a:ext>
            </a:extLst>
          </p:cNvPr>
          <p:cNvSpPr>
            <a:spLocks noGrp="1"/>
          </p:cNvSpPr>
          <p:nvPr>
            <p:ph type="dt" sz="half" idx="10"/>
          </p:nvPr>
        </p:nvSpPr>
        <p:spPr/>
        <p:txBody>
          <a:bodyPr/>
          <a:lstStyle/>
          <a:p>
            <a:fld id="{758A4D90-9A1C-4556-AB10-68DE2198B737}" type="datetimeFigureOut">
              <a:rPr lang="en-US" smtClean="0"/>
              <a:t>11/1/2019</a:t>
            </a:fld>
            <a:endParaRPr lang="en-US"/>
          </a:p>
        </p:txBody>
      </p:sp>
      <p:sp>
        <p:nvSpPr>
          <p:cNvPr id="5" name="Footer Placeholder 4">
            <a:extLst>
              <a:ext uri="{FF2B5EF4-FFF2-40B4-BE49-F238E27FC236}">
                <a16:creationId xmlns:a16="http://schemas.microsoft.com/office/drawing/2014/main" id="{C41C147D-1D46-41EC-9F25-794CBB0294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E2FE6-4CCD-40C1-9829-F34DAE2006CA}"/>
              </a:ext>
            </a:extLst>
          </p:cNvPr>
          <p:cNvSpPr>
            <a:spLocks noGrp="1"/>
          </p:cNvSpPr>
          <p:nvPr>
            <p:ph type="sldNum" sz="quarter" idx="12"/>
          </p:nvPr>
        </p:nvSpPr>
        <p:spPr/>
        <p:txBody>
          <a:bodyPr/>
          <a:lstStyle/>
          <a:p>
            <a:fld id="{E8247A98-5E5F-48A7-998C-7D1B305ABBC1}" type="slidenum">
              <a:rPr lang="en-US" smtClean="0"/>
              <a:t>‹#›</a:t>
            </a:fld>
            <a:endParaRPr lang="en-US"/>
          </a:p>
        </p:txBody>
      </p:sp>
    </p:spTree>
    <p:extLst>
      <p:ext uri="{BB962C8B-B14F-4D97-AF65-F5344CB8AC3E}">
        <p14:creationId xmlns:p14="http://schemas.microsoft.com/office/powerpoint/2010/main" val="228304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1B9B-A32B-4849-9238-0892A86A18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DFAD0F-CC91-480E-8321-7724D65EBAE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0A748-471F-4A03-8C91-A06357DF3F98}"/>
              </a:ext>
            </a:extLst>
          </p:cNvPr>
          <p:cNvSpPr>
            <a:spLocks noGrp="1"/>
          </p:cNvSpPr>
          <p:nvPr>
            <p:ph type="dt" sz="half" idx="10"/>
          </p:nvPr>
        </p:nvSpPr>
        <p:spPr/>
        <p:txBody>
          <a:bodyPr/>
          <a:lstStyle/>
          <a:p>
            <a:fld id="{758A4D90-9A1C-4556-AB10-68DE2198B737}" type="datetimeFigureOut">
              <a:rPr lang="en-US" smtClean="0"/>
              <a:t>11/1/2019</a:t>
            </a:fld>
            <a:endParaRPr lang="en-US"/>
          </a:p>
        </p:txBody>
      </p:sp>
      <p:sp>
        <p:nvSpPr>
          <p:cNvPr id="5" name="Footer Placeholder 4">
            <a:extLst>
              <a:ext uri="{FF2B5EF4-FFF2-40B4-BE49-F238E27FC236}">
                <a16:creationId xmlns:a16="http://schemas.microsoft.com/office/drawing/2014/main" id="{363C8C0C-398E-43AA-A739-4BB6112D4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30459-719B-4456-A94A-A813629A5D18}"/>
              </a:ext>
            </a:extLst>
          </p:cNvPr>
          <p:cNvSpPr>
            <a:spLocks noGrp="1"/>
          </p:cNvSpPr>
          <p:nvPr>
            <p:ph type="sldNum" sz="quarter" idx="12"/>
          </p:nvPr>
        </p:nvSpPr>
        <p:spPr/>
        <p:txBody>
          <a:bodyPr/>
          <a:lstStyle/>
          <a:p>
            <a:fld id="{E8247A98-5E5F-48A7-998C-7D1B305ABBC1}" type="slidenum">
              <a:rPr lang="en-US" smtClean="0"/>
              <a:t>‹#›</a:t>
            </a:fld>
            <a:endParaRPr lang="en-US"/>
          </a:p>
        </p:txBody>
      </p:sp>
    </p:spTree>
    <p:extLst>
      <p:ext uri="{BB962C8B-B14F-4D97-AF65-F5344CB8AC3E}">
        <p14:creationId xmlns:p14="http://schemas.microsoft.com/office/powerpoint/2010/main" val="3731312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90CD32-8352-49BE-82D8-2F2A636B97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DD610-5E7D-469D-BDDB-4FAA088CF0A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0A601D-EB99-4185-A502-8BD238E0E80F}"/>
              </a:ext>
            </a:extLst>
          </p:cNvPr>
          <p:cNvSpPr>
            <a:spLocks noGrp="1"/>
          </p:cNvSpPr>
          <p:nvPr>
            <p:ph type="dt" sz="half" idx="10"/>
          </p:nvPr>
        </p:nvSpPr>
        <p:spPr/>
        <p:txBody>
          <a:bodyPr/>
          <a:lstStyle/>
          <a:p>
            <a:fld id="{758A4D90-9A1C-4556-AB10-68DE2198B737}" type="datetimeFigureOut">
              <a:rPr lang="en-US" smtClean="0"/>
              <a:t>11/1/2019</a:t>
            </a:fld>
            <a:endParaRPr lang="en-US"/>
          </a:p>
        </p:txBody>
      </p:sp>
      <p:sp>
        <p:nvSpPr>
          <p:cNvPr id="5" name="Footer Placeholder 4">
            <a:extLst>
              <a:ext uri="{FF2B5EF4-FFF2-40B4-BE49-F238E27FC236}">
                <a16:creationId xmlns:a16="http://schemas.microsoft.com/office/drawing/2014/main" id="{DB84528B-7CFA-4007-8E99-62550A329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343237-9E6A-40EF-B057-B70BB48F6693}"/>
              </a:ext>
            </a:extLst>
          </p:cNvPr>
          <p:cNvSpPr>
            <a:spLocks noGrp="1"/>
          </p:cNvSpPr>
          <p:nvPr>
            <p:ph type="sldNum" sz="quarter" idx="12"/>
          </p:nvPr>
        </p:nvSpPr>
        <p:spPr/>
        <p:txBody>
          <a:bodyPr/>
          <a:lstStyle/>
          <a:p>
            <a:fld id="{E8247A98-5E5F-48A7-998C-7D1B305ABBC1}" type="slidenum">
              <a:rPr lang="en-US" smtClean="0"/>
              <a:t>‹#›</a:t>
            </a:fld>
            <a:endParaRPr lang="en-US"/>
          </a:p>
        </p:txBody>
      </p:sp>
    </p:spTree>
    <p:extLst>
      <p:ext uri="{BB962C8B-B14F-4D97-AF65-F5344CB8AC3E}">
        <p14:creationId xmlns:p14="http://schemas.microsoft.com/office/powerpoint/2010/main" val="3499741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2CE9-2630-4AD9-8CDD-7B39BEF84C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8B65E-8408-4C3D-BF88-A9FB622DB5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9FFA4D-1EF6-4805-8253-0A29B49BE147}"/>
              </a:ext>
            </a:extLst>
          </p:cNvPr>
          <p:cNvSpPr>
            <a:spLocks noGrp="1"/>
          </p:cNvSpPr>
          <p:nvPr>
            <p:ph type="dt" sz="half" idx="10"/>
          </p:nvPr>
        </p:nvSpPr>
        <p:spPr/>
        <p:txBody>
          <a:bodyPr/>
          <a:lstStyle/>
          <a:p>
            <a:fld id="{758A4D90-9A1C-4556-AB10-68DE2198B737}" type="datetimeFigureOut">
              <a:rPr lang="en-US" smtClean="0"/>
              <a:t>11/1/2019</a:t>
            </a:fld>
            <a:endParaRPr lang="en-US"/>
          </a:p>
        </p:txBody>
      </p:sp>
      <p:sp>
        <p:nvSpPr>
          <p:cNvPr id="5" name="Footer Placeholder 4">
            <a:extLst>
              <a:ext uri="{FF2B5EF4-FFF2-40B4-BE49-F238E27FC236}">
                <a16:creationId xmlns:a16="http://schemas.microsoft.com/office/drawing/2014/main" id="{39B1AB28-F2A3-4EDF-A7F2-97CAD2D91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75F5B9-6427-4909-9E5F-81E597ECEFD4}"/>
              </a:ext>
            </a:extLst>
          </p:cNvPr>
          <p:cNvSpPr>
            <a:spLocks noGrp="1"/>
          </p:cNvSpPr>
          <p:nvPr>
            <p:ph type="sldNum" sz="quarter" idx="12"/>
          </p:nvPr>
        </p:nvSpPr>
        <p:spPr/>
        <p:txBody>
          <a:bodyPr/>
          <a:lstStyle/>
          <a:p>
            <a:fld id="{E8247A98-5E5F-48A7-998C-7D1B305ABBC1}" type="slidenum">
              <a:rPr lang="en-US" smtClean="0"/>
              <a:t>‹#›</a:t>
            </a:fld>
            <a:endParaRPr lang="en-US"/>
          </a:p>
        </p:txBody>
      </p:sp>
    </p:spTree>
    <p:extLst>
      <p:ext uri="{BB962C8B-B14F-4D97-AF65-F5344CB8AC3E}">
        <p14:creationId xmlns:p14="http://schemas.microsoft.com/office/powerpoint/2010/main" val="338908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2F901-D809-4DC5-BB28-A0072CA19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821CFC-A852-46AB-A15D-273000824F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4B2BC18-A489-4641-ACB9-158A8EBD35EF}"/>
              </a:ext>
            </a:extLst>
          </p:cNvPr>
          <p:cNvSpPr>
            <a:spLocks noGrp="1"/>
          </p:cNvSpPr>
          <p:nvPr>
            <p:ph type="dt" sz="half" idx="10"/>
          </p:nvPr>
        </p:nvSpPr>
        <p:spPr/>
        <p:txBody>
          <a:bodyPr/>
          <a:lstStyle/>
          <a:p>
            <a:fld id="{758A4D90-9A1C-4556-AB10-68DE2198B737}" type="datetimeFigureOut">
              <a:rPr lang="en-US" smtClean="0"/>
              <a:t>11/1/2019</a:t>
            </a:fld>
            <a:endParaRPr lang="en-US"/>
          </a:p>
        </p:txBody>
      </p:sp>
      <p:sp>
        <p:nvSpPr>
          <p:cNvPr id="5" name="Footer Placeholder 4">
            <a:extLst>
              <a:ext uri="{FF2B5EF4-FFF2-40B4-BE49-F238E27FC236}">
                <a16:creationId xmlns:a16="http://schemas.microsoft.com/office/drawing/2014/main" id="{FCD50A3F-7046-4568-8854-124D4C35F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8365EB-C39A-4B5B-B59B-278F1C314803}"/>
              </a:ext>
            </a:extLst>
          </p:cNvPr>
          <p:cNvSpPr>
            <a:spLocks noGrp="1"/>
          </p:cNvSpPr>
          <p:nvPr>
            <p:ph type="sldNum" sz="quarter" idx="12"/>
          </p:nvPr>
        </p:nvSpPr>
        <p:spPr/>
        <p:txBody>
          <a:bodyPr/>
          <a:lstStyle/>
          <a:p>
            <a:fld id="{E8247A98-5E5F-48A7-998C-7D1B305ABBC1}" type="slidenum">
              <a:rPr lang="en-US" smtClean="0"/>
              <a:t>‹#›</a:t>
            </a:fld>
            <a:endParaRPr lang="en-US"/>
          </a:p>
        </p:txBody>
      </p:sp>
    </p:spTree>
    <p:extLst>
      <p:ext uri="{BB962C8B-B14F-4D97-AF65-F5344CB8AC3E}">
        <p14:creationId xmlns:p14="http://schemas.microsoft.com/office/powerpoint/2010/main" val="308607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EB6C-D703-4ED6-A8BF-F185CEDCC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315AD8-943B-4172-A360-1F6DE594E9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D12F3F-B956-4AEA-9A09-88DDFEEDDFF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AEB0E2-0032-4A7B-80A1-8DA07518DDB6}"/>
              </a:ext>
            </a:extLst>
          </p:cNvPr>
          <p:cNvSpPr>
            <a:spLocks noGrp="1"/>
          </p:cNvSpPr>
          <p:nvPr>
            <p:ph type="dt" sz="half" idx="10"/>
          </p:nvPr>
        </p:nvSpPr>
        <p:spPr/>
        <p:txBody>
          <a:bodyPr/>
          <a:lstStyle/>
          <a:p>
            <a:fld id="{758A4D90-9A1C-4556-AB10-68DE2198B737}" type="datetimeFigureOut">
              <a:rPr lang="en-US" smtClean="0"/>
              <a:t>11/1/2019</a:t>
            </a:fld>
            <a:endParaRPr lang="en-US"/>
          </a:p>
        </p:txBody>
      </p:sp>
      <p:sp>
        <p:nvSpPr>
          <p:cNvPr id="6" name="Footer Placeholder 5">
            <a:extLst>
              <a:ext uri="{FF2B5EF4-FFF2-40B4-BE49-F238E27FC236}">
                <a16:creationId xmlns:a16="http://schemas.microsoft.com/office/drawing/2014/main" id="{82936F02-4F64-4CAA-B4B9-414980FD0D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2690AF-0F8A-4E04-8088-79078DC94042}"/>
              </a:ext>
            </a:extLst>
          </p:cNvPr>
          <p:cNvSpPr>
            <a:spLocks noGrp="1"/>
          </p:cNvSpPr>
          <p:nvPr>
            <p:ph type="sldNum" sz="quarter" idx="12"/>
          </p:nvPr>
        </p:nvSpPr>
        <p:spPr/>
        <p:txBody>
          <a:bodyPr/>
          <a:lstStyle/>
          <a:p>
            <a:fld id="{E8247A98-5E5F-48A7-998C-7D1B305ABBC1}" type="slidenum">
              <a:rPr lang="en-US" smtClean="0"/>
              <a:t>‹#›</a:t>
            </a:fld>
            <a:endParaRPr lang="en-US"/>
          </a:p>
        </p:txBody>
      </p:sp>
    </p:spTree>
    <p:extLst>
      <p:ext uri="{BB962C8B-B14F-4D97-AF65-F5344CB8AC3E}">
        <p14:creationId xmlns:p14="http://schemas.microsoft.com/office/powerpoint/2010/main" val="3715940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3AA7-2981-4429-A77C-6E3140C4B1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0965DA-DF40-4EC8-B4F1-B277CEC90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003B14-8338-42A6-A228-45BEDB0FF6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29D29E-626F-41FC-A381-5D6976169D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C84E0FA-1DA7-4B52-8077-E0151E6E62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C00531-C68F-450C-8C96-7904A05DAF4D}"/>
              </a:ext>
            </a:extLst>
          </p:cNvPr>
          <p:cNvSpPr>
            <a:spLocks noGrp="1"/>
          </p:cNvSpPr>
          <p:nvPr>
            <p:ph type="dt" sz="half" idx="10"/>
          </p:nvPr>
        </p:nvSpPr>
        <p:spPr/>
        <p:txBody>
          <a:bodyPr/>
          <a:lstStyle/>
          <a:p>
            <a:fld id="{758A4D90-9A1C-4556-AB10-68DE2198B737}" type="datetimeFigureOut">
              <a:rPr lang="en-US" smtClean="0"/>
              <a:t>11/1/2019</a:t>
            </a:fld>
            <a:endParaRPr lang="en-US"/>
          </a:p>
        </p:txBody>
      </p:sp>
      <p:sp>
        <p:nvSpPr>
          <p:cNvPr id="8" name="Footer Placeholder 7">
            <a:extLst>
              <a:ext uri="{FF2B5EF4-FFF2-40B4-BE49-F238E27FC236}">
                <a16:creationId xmlns:a16="http://schemas.microsoft.com/office/drawing/2014/main" id="{84385A8B-1504-4219-9D87-65D3BDA269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33E407-71E6-4AE9-9FD4-6ABD32EFEFF8}"/>
              </a:ext>
            </a:extLst>
          </p:cNvPr>
          <p:cNvSpPr>
            <a:spLocks noGrp="1"/>
          </p:cNvSpPr>
          <p:nvPr>
            <p:ph type="sldNum" sz="quarter" idx="12"/>
          </p:nvPr>
        </p:nvSpPr>
        <p:spPr/>
        <p:txBody>
          <a:bodyPr/>
          <a:lstStyle/>
          <a:p>
            <a:fld id="{E8247A98-5E5F-48A7-998C-7D1B305ABBC1}" type="slidenum">
              <a:rPr lang="en-US" smtClean="0"/>
              <a:t>‹#›</a:t>
            </a:fld>
            <a:endParaRPr lang="en-US"/>
          </a:p>
        </p:txBody>
      </p:sp>
    </p:spTree>
    <p:extLst>
      <p:ext uri="{BB962C8B-B14F-4D97-AF65-F5344CB8AC3E}">
        <p14:creationId xmlns:p14="http://schemas.microsoft.com/office/powerpoint/2010/main" val="2049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CAA8-51E8-4B65-A775-247ABFFB62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257E55-52B9-4CF7-A80C-31043DEEEBAD}"/>
              </a:ext>
            </a:extLst>
          </p:cNvPr>
          <p:cNvSpPr>
            <a:spLocks noGrp="1"/>
          </p:cNvSpPr>
          <p:nvPr>
            <p:ph type="dt" sz="half" idx="10"/>
          </p:nvPr>
        </p:nvSpPr>
        <p:spPr/>
        <p:txBody>
          <a:bodyPr/>
          <a:lstStyle/>
          <a:p>
            <a:fld id="{758A4D90-9A1C-4556-AB10-68DE2198B737}" type="datetimeFigureOut">
              <a:rPr lang="en-US" smtClean="0"/>
              <a:t>11/1/2019</a:t>
            </a:fld>
            <a:endParaRPr lang="en-US"/>
          </a:p>
        </p:txBody>
      </p:sp>
      <p:sp>
        <p:nvSpPr>
          <p:cNvPr id="4" name="Footer Placeholder 3">
            <a:extLst>
              <a:ext uri="{FF2B5EF4-FFF2-40B4-BE49-F238E27FC236}">
                <a16:creationId xmlns:a16="http://schemas.microsoft.com/office/drawing/2014/main" id="{648A580B-B555-4800-970A-25456E6AA3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EF6295-C0E0-4D6A-A9DB-8572AE654866}"/>
              </a:ext>
            </a:extLst>
          </p:cNvPr>
          <p:cNvSpPr>
            <a:spLocks noGrp="1"/>
          </p:cNvSpPr>
          <p:nvPr>
            <p:ph type="sldNum" sz="quarter" idx="12"/>
          </p:nvPr>
        </p:nvSpPr>
        <p:spPr/>
        <p:txBody>
          <a:bodyPr/>
          <a:lstStyle/>
          <a:p>
            <a:fld id="{E8247A98-5E5F-48A7-998C-7D1B305ABBC1}" type="slidenum">
              <a:rPr lang="en-US" smtClean="0"/>
              <a:t>‹#›</a:t>
            </a:fld>
            <a:endParaRPr lang="en-US"/>
          </a:p>
        </p:txBody>
      </p:sp>
    </p:spTree>
    <p:extLst>
      <p:ext uri="{BB962C8B-B14F-4D97-AF65-F5344CB8AC3E}">
        <p14:creationId xmlns:p14="http://schemas.microsoft.com/office/powerpoint/2010/main" val="746607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05B004-F6F5-4ABA-8144-F4560E61D3B1}"/>
              </a:ext>
            </a:extLst>
          </p:cNvPr>
          <p:cNvSpPr>
            <a:spLocks noGrp="1"/>
          </p:cNvSpPr>
          <p:nvPr>
            <p:ph type="dt" sz="half" idx="10"/>
          </p:nvPr>
        </p:nvSpPr>
        <p:spPr/>
        <p:txBody>
          <a:bodyPr/>
          <a:lstStyle/>
          <a:p>
            <a:fld id="{758A4D90-9A1C-4556-AB10-68DE2198B737}" type="datetimeFigureOut">
              <a:rPr lang="en-US" smtClean="0"/>
              <a:t>11/1/2019</a:t>
            </a:fld>
            <a:endParaRPr lang="en-US"/>
          </a:p>
        </p:txBody>
      </p:sp>
      <p:sp>
        <p:nvSpPr>
          <p:cNvPr id="3" name="Footer Placeholder 2">
            <a:extLst>
              <a:ext uri="{FF2B5EF4-FFF2-40B4-BE49-F238E27FC236}">
                <a16:creationId xmlns:a16="http://schemas.microsoft.com/office/drawing/2014/main" id="{FF23A671-C0D5-4711-880C-CAD8AA58C0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431471-507F-4D5C-985D-FB292860C370}"/>
              </a:ext>
            </a:extLst>
          </p:cNvPr>
          <p:cNvSpPr>
            <a:spLocks noGrp="1"/>
          </p:cNvSpPr>
          <p:nvPr>
            <p:ph type="sldNum" sz="quarter" idx="12"/>
          </p:nvPr>
        </p:nvSpPr>
        <p:spPr/>
        <p:txBody>
          <a:bodyPr/>
          <a:lstStyle/>
          <a:p>
            <a:fld id="{E8247A98-5E5F-48A7-998C-7D1B305ABBC1}" type="slidenum">
              <a:rPr lang="en-US" smtClean="0"/>
              <a:t>‹#›</a:t>
            </a:fld>
            <a:endParaRPr lang="en-US"/>
          </a:p>
        </p:txBody>
      </p:sp>
    </p:spTree>
    <p:extLst>
      <p:ext uri="{BB962C8B-B14F-4D97-AF65-F5344CB8AC3E}">
        <p14:creationId xmlns:p14="http://schemas.microsoft.com/office/powerpoint/2010/main" val="778849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598E-D096-411E-9E4B-BDD4E53D7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8F7096-E20C-4FC4-B200-C35D7E4042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0E868A-20C5-45D1-9987-0746839CA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99F07E-3314-47BB-9A11-049618887E43}"/>
              </a:ext>
            </a:extLst>
          </p:cNvPr>
          <p:cNvSpPr>
            <a:spLocks noGrp="1"/>
          </p:cNvSpPr>
          <p:nvPr>
            <p:ph type="dt" sz="half" idx="10"/>
          </p:nvPr>
        </p:nvSpPr>
        <p:spPr/>
        <p:txBody>
          <a:bodyPr/>
          <a:lstStyle/>
          <a:p>
            <a:fld id="{758A4D90-9A1C-4556-AB10-68DE2198B737}" type="datetimeFigureOut">
              <a:rPr lang="en-US" smtClean="0"/>
              <a:t>11/1/2019</a:t>
            </a:fld>
            <a:endParaRPr lang="en-US"/>
          </a:p>
        </p:txBody>
      </p:sp>
      <p:sp>
        <p:nvSpPr>
          <p:cNvPr id="6" name="Footer Placeholder 5">
            <a:extLst>
              <a:ext uri="{FF2B5EF4-FFF2-40B4-BE49-F238E27FC236}">
                <a16:creationId xmlns:a16="http://schemas.microsoft.com/office/drawing/2014/main" id="{13BF3546-ECBF-4489-B64D-6F845C972D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78619-8E02-4129-8EA6-D37395D2F840}"/>
              </a:ext>
            </a:extLst>
          </p:cNvPr>
          <p:cNvSpPr>
            <a:spLocks noGrp="1"/>
          </p:cNvSpPr>
          <p:nvPr>
            <p:ph type="sldNum" sz="quarter" idx="12"/>
          </p:nvPr>
        </p:nvSpPr>
        <p:spPr/>
        <p:txBody>
          <a:bodyPr/>
          <a:lstStyle/>
          <a:p>
            <a:fld id="{E8247A98-5E5F-48A7-998C-7D1B305ABBC1}" type="slidenum">
              <a:rPr lang="en-US" smtClean="0"/>
              <a:t>‹#›</a:t>
            </a:fld>
            <a:endParaRPr lang="en-US"/>
          </a:p>
        </p:txBody>
      </p:sp>
    </p:spTree>
    <p:extLst>
      <p:ext uri="{BB962C8B-B14F-4D97-AF65-F5344CB8AC3E}">
        <p14:creationId xmlns:p14="http://schemas.microsoft.com/office/powerpoint/2010/main" val="1903397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18EB-50D0-426D-B3C6-A544CF4B91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2F88E6-FC92-4363-8963-C98F1B38CB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E7EDAA-3372-44A3-A81D-B7F3E35A5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DD7568-778D-42CF-8D4B-795E4B673CF9}"/>
              </a:ext>
            </a:extLst>
          </p:cNvPr>
          <p:cNvSpPr>
            <a:spLocks noGrp="1"/>
          </p:cNvSpPr>
          <p:nvPr>
            <p:ph type="dt" sz="half" idx="10"/>
          </p:nvPr>
        </p:nvSpPr>
        <p:spPr/>
        <p:txBody>
          <a:bodyPr/>
          <a:lstStyle/>
          <a:p>
            <a:fld id="{758A4D90-9A1C-4556-AB10-68DE2198B737}" type="datetimeFigureOut">
              <a:rPr lang="en-US" smtClean="0"/>
              <a:t>11/1/2019</a:t>
            </a:fld>
            <a:endParaRPr lang="en-US"/>
          </a:p>
        </p:txBody>
      </p:sp>
      <p:sp>
        <p:nvSpPr>
          <p:cNvPr id="6" name="Footer Placeholder 5">
            <a:extLst>
              <a:ext uri="{FF2B5EF4-FFF2-40B4-BE49-F238E27FC236}">
                <a16:creationId xmlns:a16="http://schemas.microsoft.com/office/drawing/2014/main" id="{66D33305-497A-4238-BB2A-764E192AB7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05E3B-4CF0-4D98-B4A5-422C9ACB05A0}"/>
              </a:ext>
            </a:extLst>
          </p:cNvPr>
          <p:cNvSpPr>
            <a:spLocks noGrp="1"/>
          </p:cNvSpPr>
          <p:nvPr>
            <p:ph type="sldNum" sz="quarter" idx="12"/>
          </p:nvPr>
        </p:nvSpPr>
        <p:spPr/>
        <p:txBody>
          <a:bodyPr/>
          <a:lstStyle/>
          <a:p>
            <a:fld id="{E8247A98-5E5F-48A7-998C-7D1B305ABBC1}" type="slidenum">
              <a:rPr lang="en-US" smtClean="0"/>
              <a:t>‹#›</a:t>
            </a:fld>
            <a:endParaRPr lang="en-US"/>
          </a:p>
        </p:txBody>
      </p:sp>
    </p:spTree>
    <p:extLst>
      <p:ext uri="{BB962C8B-B14F-4D97-AF65-F5344CB8AC3E}">
        <p14:creationId xmlns:p14="http://schemas.microsoft.com/office/powerpoint/2010/main" val="3400741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E9C4F7-CB61-43D0-AA39-E0DC9607E4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F9D2F1-7BC3-48C5-BD5D-CB79F0EAC5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E405D6-0B68-4C17-8D97-824FE768B0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8A4D90-9A1C-4556-AB10-68DE2198B737}" type="datetimeFigureOut">
              <a:rPr lang="en-US" smtClean="0"/>
              <a:t>11/1/2019</a:t>
            </a:fld>
            <a:endParaRPr lang="en-US"/>
          </a:p>
        </p:txBody>
      </p:sp>
      <p:sp>
        <p:nvSpPr>
          <p:cNvPr id="5" name="Footer Placeholder 4">
            <a:extLst>
              <a:ext uri="{FF2B5EF4-FFF2-40B4-BE49-F238E27FC236}">
                <a16:creationId xmlns:a16="http://schemas.microsoft.com/office/drawing/2014/main" id="{C904FCA6-5D16-4BB4-AD49-BFC3C3AAA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403A3-8570-48A0-8588-B7236F92B8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47A98-5E5F-48A7-998C-7D1B305ABBC1}" type="slidenum">
              <a:rPr lang="en-US" smtClean="0"/>
              <a:t>‹#›</a:t>
            </a:fld>
            <a:endParaRPr lang="en-US"/>
          </a:p>
        </p:txBody>
      </p:sp>
    </p:spTree>
    <p:extLst>
      <p:ext uri="{BB962C8B-B14F-4D97-AF65-F5344CB8AC3E}">
        <p14:creationId xmlns:p14="http://schemas.microsoft.com/office/powerpoint/2010/main" val="564889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NlpS-DhayQ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F378-5541-4A8F-9314-988969FBD7B7}"/>
              </a:ext>
            </a:extLst>
          </p:cNvPr>
          <p:cNvSpPr>
            <a:spLocks noGrp="1"/>
          </p:cNvSpPr>
          <p:nvPr>
            <p:ph type="ctrTitle"/>
          </p:nvPr>
        </p:nvSpPr>
        <p:spPr/>
        <p:txBody>
          <a:bodyPr/>
          <a:lstStyle/>
          <a:p>
            <a:r>
              <a:rPr lang="en-US"/>
              <a:t>Common Algorithms of Machine </a:t>
            </a:r>
            <a:r>
              <a:rPr lang="en-US" dirty="0"/>
              <a:t>Learning</a:t>
            </a:r>
          </a:p>
        </p:txBody>
      </p:sp>
      <p:sp>
        <p:nvSpPr>
          <p:cNvPr id="3" name="Subtitle 2">
            <a:extLst>
              <a:ext uri="{FF2B5EF4-FFF2-40B4-BE49-F238E27FC236}">
                <a16:creationId xmlns:a16="http://schemas.microsoft.com/office/drawing/2014/main" id="{73F989D7-4317-4286-AE08-3C9AA994002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3629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83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6EF6AF2-CE87-4000-A8E2-E6DA7AB24746}"/>
              </a:ext>
            </a:extLst>
          </p:cNvPr>
          <p:cNvPicPr>
            <a:picLocks noChangeAspect="1"/>
          </p:cNvPicPr>
          <p:nvPr/>
        </p:nvPicPr>
        <p:blipFill>
          <a:blip r:embed="rId2"/>
          <a:stretch>
            <a:fillRect/>
          </a:stretch>
        </p:blipFill>
        <p:spPr>
          <a:xfrm>
            <a:off x="2102404" y="643467"/>
            <a:ext cx="7987191" cy="5571066"/>
          </a:xfrm>
          <a:prstGeom prst="rect">
            <a:avLst/>
          </a:prstGeom>
        </p:spPr>
      </p:pic>
    </p:spTree>
    <p:extLst>
      <p:ext uri="{BB962C8B-B14F-4D97-AF65-F5344CB8AC3E}">
        <p14:creationId xmlns:p14="http://schemas.microsoft.com/office/powerpoint/2010/main" val="3686867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03E8-6FDC-4609-832F-8A522A6646E6}"/>
              </a:ext>
            </a:extLst>
          </p:cNvPr>
          <p:cNvSpPr>
            <a:spLocks noGrp="1"/>
          </p:cNvSpPr>
          <p:nvPr>
            <p:ph type="title"/>
          </p:nvPr>
        </p:nvSpPr>
        <p:spPr>
          <a:xfrm>
            <a:off x="965201" y="969263"/>
            <a:ext cx="3093880" cy="4923537"/>
          </a:xfrm>
          <a:solidFill>
            <a:schemeClr val="bg1">
              <a:alpha val="70000"/>
            </a:schemeClr>
          </a:solidFill>
          <a:ln w="31750" cap="sq">
            <a:solidFill>
              <a:schemeClr val="tx1">
                <a:lumMod val="75000"/>
                <a:lumOff val="25000"/>
              </a:schemeClr>
            </a:solidFill>
            <a:miter lim="800000"/>
          </a:ln>
        </p:spPr>
        <p:txBody>
          <a:bodyPr>
            <a:normAutofit/>
          </a:bodyPr>
          <a:lstStyle/>
          <a:p>
            <a:pPr algn="ctr"/>
            <a:r>
              <a:rPr lang="en-US" sz="3000">
                <a:solidFill>
                  <a:schemeClr val="tx1">
                    <a:lumMod val="85000"/>
                    <a:lumOff val="15000"/>
                  </a:schemeClr>
                </a:solidFill>
              </a:rPr>
              <a:t>Regression </a:t>
            </a:r>
          </a:p>
        </p:txBody>
      </p:sp>
      <p:sp>
        <p:nvSpPr>
          <p:cNvPr id="3" name="Content Placeholder 2">
            <a:extLst>
              <a:ext uri="{FF2B5EF4-FFF2-40B4-BE49-F238E27FC236}">
                <a16:creationId xmlns:a16="http://schemas.microsoft.com/office/drawing/2014/main" id="{DEF6DEC6-65E9-47A3-8D45-F90103C1C6D9}"/>
              </a:ext>
            </a:extLst>
          </p:cNvPr>
          <p:cNvSpPr>
            <a:spLocks noGrp="1"/>
          </p:cNvSpPr>
          <p:nvPr>
            <p:ph idx="1"/>
          </p:nvPr>
        </p:nvSpPr>
        <p:spPr>
          <a:xfrm>
            <a:off x="4672101" y="1450427"/>
            <a:ext cx="6876429" cy="1847719"/>
          </a:xfrm>
        </p:spPr>
        <p:txBody>
          <a:bodyPr>
            <a:normAutofit/>
          </a:bodyPr>
          <a:lstStyle/>
          <a:p>
            <a:pPr marL="0" indent="0">
              <a:buNone/>
            </a:pPr>
            <a:r>
              <a:rPr lang="en-US" sz="1400" dirty="0"/>
              <a:t>Linear Regression </a:t>
            </a:r>
          </a:p>
          <a:p>
            <a:pPr marL="0" indent="0">
              <a:buNone/>
            </a:pPr>
            <a:r>
              <a:rPr lang="en-US" sz="1400" dirty="0"/>
              <a:t>Regression is a method of modelling a target value based on independent predictors. This method is mostly used for forecasting and finding out cause and effect relationship between variables. </a:t>
            </a:r>
          </a:p>
          <a:p>
            <a:pPr marL="0" indent="0">
              <a:buNone/>
            </a:pPr>
            <a:r>
              <a:rPr lang="en-US" sz="1400" dirty="0"/>
              <a:t>Regression techniques mostly differ based on the number of independent variables and the type of relationship between the independent and dependent variables.</a:t>
            </a:r>
          </a:p>
          <a:p>
            <a:pPr marL="0" indent="0">
              <a:buNone/>
            </a:pPr>
            <a:endParaRPr lang="en-US" sz="1400" dirty="0"/>
          </a:p>
        </p:txBody>
      </p:sp>
      <p:sp>
        <p:nvSpPr>
          <p:cNvPr id="9" name="Rectangle 8">
            <a:extLst>
              <a:ext uri="{FF2B5EF4-FFF2-40B4-BE49-F238E27FC236}">
                <a16:creationId xmlns:a16="http://schemas.microsoft.com/office/drawing/2014/main" id="{1AC19E41-BCF2-4F35-97A7-2A45ED58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7674" y="3686783"/>
            <a:ext cx="6579124" cy="22038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933628D-EFB5-4B74-847A-1DFE047E3524}"/>
              </a:ext>
            </a:extLst>
          </p:cNvPr>
          <p:cNvPicPr>
            <a:picLocks noChangeAspect="1"/>
          </p:cNvPicPr>
          <p:nvPr/>
        </p:nvPicPr>
        <p:blipFill>
          <a:blip r:embed="rId2"/>
          <a:stretch>
            <a:fillRect/>
          </a:stretch>
        </p:blipFill>
        <p:spPr>
          <a:xfrm>
            <a:off x="4808540" y="4531191"/>
            <a:ext cx="6243171" cy="515061"/>
          </a:xfrm>
          <a:prstGeom prst="rect">
            <a:avLst/>
          </a:prstGeom>
          <a:ln w="31750" cap="sq">
            <a:noFill/>
            <a:miter lim="800000"/>
          </a:ln>
        </p:spPr>
      </p:pic>
    </p:spTree>
    <p:extLst>
      <p:ext uri="{BB962C8B-B14F-4D97-AF65-F5344CB8AC3E}">
        <p14:creationId xmlns:p14="http://schemas.microsoft.com/office/powerpoint/2010/main" val="2134162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357F4-5048-4C3B-8A96-94711718A4B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4189E5E-8703-4A49-BF30-36D08B7093D4}"/>
              </a:ext>
            </a:extLst>
          </p:cNvPr>
          <p:cNvPicPr>
            <a:picLocks noGrp="1" noChangeAspect="1"/>
          </p:cNvPicPr>
          <p:nvPr>
            <p:ph idx="1"/>
          </p:nvPr>
        </p:nvPicPr>
        <p:blipFill>
          <a:blip r:embed="rId2"/>
          <a:stretch>
            <a:fillRect/>
          </a:stretch>
        </p:blipFill>
        <p:spPr>
          <a:xfrm>
            <a:off x="2989794" y="1825625"/>
            <a:ext cx="6212412" cy="4351338"/>
          </a:xfrm>
          <a:prstGeom prst="rect">
            <a:avLst/>
          </a:prstGeom>
        </p:spPr>
      </p:pic>
    </p:spTree>
    <p:extLst>
      <p:ext uri="{BB962C8B-B14F-4D97-AF65-F5344CB8AC3E}">
        <p14:creationId xmlns:p14="http://schemas.microsoft.com/office/powerpoint/2010/main" val="807807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4629A-35DB-4AC0-A73E-8EAE0B4B3AB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Cost Function</a:t>
            </a:r>
          </a:p>
        </p:txBody>
      </p:sp>
      <p:pic>
        <p:nvPicPr>
          <p:cNvPr id="4" name="Content Placeholder 3">
            <a:extLst>
              <a:ext uri="{FF2B5EF4-FFF2-40B4-BE49-F238E27FC236}">
                <a16:creationId xmlns:a16="http://schemas.microsoft.com/office/drawing/2014/main" id="{2D72DC9A-8621-42CF-8ABF-7A56396584CF}"/>
              </a:ext>
            </a:extLst>
          </p:cNvPr>
          <p:cNvPicPr>
            <a:picLocks noGrp="1" noChangeAspect="1"/>
          </p:cNvPicPr>
          <p:nvPr>
            <p:ph idx="1"/>
          </p:nvPr>
        </p:nvPicPr>
        <p:blipFill>
          <a:blip r:embed="rId2"/>
          <a:stretch>
            <a:fillRect/>
          </a:stretch>
        </p:blipFill>
        <p:spPr>
          <a:xfrm>
            <a:off x="4038600" y="1313299"/>
            <a:ext cx="6647627" cy="3091146"/>
          </a:xfrm>
          <a:prstGeom prst="rect">
            <a:avLst/>
          </a:prstGeom>
        </p:spPr>
      </p:pic>
      <p:sp>
        <p:nvSpPr>
          <p:cNvPr id="5" name="Rectangle 4">
            <a:extLst>
              <a:ext uri="{FF2B5EF4-FFF2-40B4-BE49-F238E27FC236}">
                <a16:creationId xmlns:a16="http://schemas.microsoft.com/office/drawing/2014/main" id="{BEF055CA-27C8-42C3-AD42-20FD66AE255D}"/>
              </a:ext>
            </a:extLst>
          </p:cNvPr>
          <p:cNvSpPr/>
          <p:nvPr/>
        </p:nvSpPr>
        <p:spPr>
          <a:xfrm>
            <a:off x="4038600" y="4884873"/>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800" b="0" i="0" kern="1200">
                <a:solidFill>
                  <a:schemeClr val="tx1"/>
                </a:solidFill>
                <a:effectLst/>
                <a:latin typeface="+mn-lt"/>
                <a:ea typeface="+mn-ea"/>
                <a:cs typeface="+mn-cs"/>
              </a:rPr>
              <a:t>This cost function is also known as the Mean Squared Error(MSE) function. </a:t>
            </a:r>
          </a:p>
          <a:p>
            <a:pPr indent="-228600">
              <a:lnSpc>
                <a:spcPct val="90000"/>
              </a:lnSpc>
              <a:spcAft>
                <a:spcPts val="600"/>
              </a:spcAft>
              <a:buFont typeface="Arial" panose="020B0604020202020204" pitchFamily="34" charset="0"/>
              <a:buChar char="•"/>
            </a:pPr>
            <a:r>
              <a:rPr lang="en-US" sz="1800" b="0" i="0" kern="1200">
                <a:solidFill>
                  <a:schemeClr val="tx1"/>
                </a:solidFill>
                <a:effectLst/>
                <a:latin typeface="+mn-lt"/>
                <a:ea typeface="+mn-ea"/>
                <a:cs typeface="+mn-cs"/>
              </a:rPr>
              <a:t>Now, using this MSE function we are going to change the values of a_0 and a_1 such that the MSE value settles at the minima.</a:t>
            </a:r>
            <a:endParaRPr lang="en-US" sz="1800" kern="1200">
              <a:solidFill>
                <a:schemeClr val="tx1"/>
              </a:solidFill>
              <a:latin typeface="+mn-lt"/>
              <a:ea typeface="+mn-ea"/>
              <a:cs typeface="+mn-cs"/>
            </a:endParaRPr>
          </a:p>
        </p:txBody>
      </p:sp>
    </p:spTree>
    <p:extLst>
      <p:ext uri="{BB962C8B-B14F-4D97-AF65-F5344CB8AC3E}">
        <p14:creationId xmlns:p14="http://schemas.microsoft.com/office/powerpoint/2010/main" val="729682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1290C-4D09-43D4-8B3F-06A43B90FFB1}"/>
              </a:ext>
            </a:extLst>
          </p:cNvPr>
          <p:cNvSpPr>
            <a:spLocks noGrp="1"/>
          </p:cNvSpPr>
          <p:nvPr>
            <p:ph type="title"/>
          </p:nvPr>
        </p:nvSpPr>
        <p:spPr>
          <a:xfrm>
            <a:off x="838200" y="963877"/>
            <a:ext cx="3494362" cy="4930246"/>
          </a:xfrm>
        </p:spPr>
        <p:txBody>
          <a:bodyPr>
            <a:normAutofit/>
          </a:bodyPr>
          <a:lstStyle/>
          <a:p>
            <a:pPr algn="r"/>
            <a:r>
              <a:rPr lang="en-US" sz="4400">
                <a:solidFill>
                  <a:schemeClr val="accent1"/>
                </a:solidFill>
              </a:rPr>
              <a:t>Gradient Decent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65C008F-DEE5-46FF-9B48-918221619221}"/>
              </a:ext>
            </a:extLst>
          </p:cNvPr>
          <p:cNvSpPr>
            <a:spLocks noGrp="1"/>
          </p:cNvSpPr>
          <p:nvPr>
            <p:ph idx="1"/>
          </p:nvPr>
        </p:nvSpPr>
        <p:spPr>
          <a:xfrm>
            <a:off x="4976031" y="963877"/>
            <a:ext cx="6377769" cy="4930246"/>
          </a:xfrm>
        </p:spPr>
        <p:txBody>
          <a:bodyPr anchor="ctr">
            <a:normAutofit/>
          </a:bodyPr>
          <a:lstStyle/>
          <a:p>
            <a:r>
              <a:rPr lang="en-US" sz="2400"/>
              <a:t>Gradient descent is a method of updating a_0 and a_1 to reduce the cost function(MSE). The idea is that we start with some values for a_0 and a_1 and then we change these values iteratively to reduce the cost. Gradient descent helps us on how to change the values.</a:t>
            </a:r>
          </a:p>
        </p:txBody>
      </p:sp>
    </p:spTree>
    <p:extLst>
      <p:ext uri="{BB962C8B-B14F-4D97-AF65-F5344CB8AC3E}">
        <p14:creationId xmlns:p14="http://schemas.microsoft.com/office/powerpoint/2010/main" val="2339277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FF6AC4-114A-48DC-8AD7-6AB23BDA877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Gradient Decent</a:t>
            </a:r>
          </a:p>
        </p:txBody>
      </p:sp>
      <p:cxnSp>
        <p:nvCxnSpPr>
          <p:cNvPr id="14"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CE22C2C-D003-4EB0-99CE-17D8D0158E5E}"/>
              </a:ext>
            </a:extLst>
          </p:cNvPr>
          <p:cNvPicPr>
            <a:picLocks noGrp="1" noChangeAspect="1"/>
          </p:cNvPicPr>
          <p:nvPr>
            <p:ph idx="1"/>
          </p:nvPr>
        </p:nvPicPr>
        <p:blipFill>
          <a:blip r:embed="rId2"/>
          <a:stretch>
            <a:fillRect/>
          </a:stretch>
        </p:blipFill>
        <p:spPr>
          <a:xfrm>
            <a:off x="320040" y="2856061"/>
            <a:ext cx="11496821" cy="3305336"/>
          </a:xfrm>
          <a:prstGeom prst="rect">
            <a:avLst/>
          </a:prstGeom>
        </p:spPr>
      </p:pic>
    </p:spTree>
    <p:extLst>
      <p:ext uri="{BB962C8B-B14F-4D97-AF65-F5344CB8AC3E}">
        <p14:creationId xmlns:p14="http://schemas.microsoft.com/office/powerpoint/2010/main" val="4062028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A8EB5-6E3C-4ED1-A3C2-8F00B004C1DE}"/>
              </a:ext>
            </a:extLst>
          </p:cNvPr>
          <p:cNvSpPr>
            <a:spLocks noGrp="1"/>
          </p:cNvSpPr>
          <p:nvPr>
            <p:ph type="title"/>
          </p:nvPr>
        </p:nvSpPr>
        <p:spPr>
          <a:xfrm>
            <a:off x="943276" y="712268"/>
            <a:ext cx="10410524" cy="1193533"/>
          </a:xfrm>
        </p:spPr>
        <p:txBody>
          <a:bodyPr>
            <a:normAutofit/>
          </a:bodyPr>
          <a:lstStyle/>
          <a:p>
            <a:r>
              <a:rPr lang="en-US" sz="4400">
                <a:solidFill>
                  <a:srgbClr val="FFFFFF"/>
                </a:solidFill>
              </a:rPr>
              <a:t>Gradient decent</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B3EC0E-B148-4E2C-9D17-E02DE27CBF85}"/>
              </a:ext>
            </a:extLst>
          </p:cNvPr>
          <p:cNvSpPr>
            <a:spLocks noGrp="1"/>
          </p:cNvSpPr>
          <p:nvPr>
            <p:ph idx="1"/>
          </p:nvPr>
        </p:nvSpPr>
        <p:spPr>
          <a:xfrm>
            <a:off x="943276" y="2050181"/>
            <a:ext cx="10410524" cy="4126782"/>
          </a:xfrm>
        </p:spPr>
        <p:txBody>
          <a:bodyPr>
            <a:normAutofit/>
          </a:bodyPr>
          <a:lstStyle/>
          <a:p>
            <a:r>
              <a:rPr lang="en-US" sz="2400">
                <a:solidFill>
                  <a:srgbClr val="FFFFFF"/>
                </a:solidFill>
              </a:rPr>
              <a:t>The partial derivates are the gradients and they are used to update the values of a_0 and a_1. </a:t>
            </a:r>
          </a:p>
          <a:p>
            <a:r>
              <a:rPr lang="en-US" sz="2400">
                <a:solidFill>
                  <a:srgbClr val="FFFFFF"/>
                </a:solidFill>
              </a:rPr>
              <a:t>Alpha is the learning rate which is a hyperparameter that you must specify. </a:t>
            </a:r>
          </a:p>
          <a:p>
            <a:r>
              <a:rPr lang="en-US" sz="2400">
                <a:solidFill>
                  <a:srgbClr val="FFFFFF"/>
                </a:solidFill>
              </a:rPr>
              <a:t>A smaller learning rate could get you closer to the minima but takes more time to reach the minima, a larger learning rate converges sooner but there is a chance that you could overshoot the minima.</a:t>
            </a:r>
          </a:p>
        </p:txBody>
      </p:sp>
    </p:spTree>
    <p:extLst>
      <p:ext uri="{BB962C8B-B14F-4D97-AF65-F5344CB8AC3E}">
        <p14:creationId xmlns:p14="http://schemas.microsoft.com/office/powerpoint/2010/main" val="23424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61DB93-144C-49E1-A72F-B9895B2896CC}"/>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6000" kern="1200">
                <a:solidFill>
                  <a:srgbClr val="FFFFFF"/>
                </a:solidFill>
                <a:latin typeface="+mj-lt"/>
                <a:ea typeface="+mj-ea"/>
                <a:cs typeface="+mj-cs"/>
              </a:rPr>
              <a:t>Learning rate ( alpha )</a:t>
            </a:r>
          </a:p>
        </p:txBody>
      </p:sp>
      <p:pic>
        <p:nvPicPr>
          <p:cNvPr id="3" name="Picture 2">
            <a:extLst>
              <a:ext uri="{FF2B5EF4-FFF2-40B4-BE49-F238E27FC236}">
                <a16:creationId xmlns:a16="http://schemas.microsoft.com/office/drawing/2014/main" id="{D11C39AD-DC51-4A74-8F4C-9309E09D51F9}"/>
              </a:ext>
            </a:extLst>
          </p:cNvPr>
          <p:cNvPicPr>
            <a:picLocks noChangeAspect="1"/>
          </p:cNvPicPr>
          <p:nvPr/>
        </p:nvPicPr>
        <p:blipFill>
          <a:blip r:embed="rId2"/>
          <a:stretch>
            <a:fillRect/>
          </a:stretch>
        </p:blipFill>
        <p:spPr>
          <a:xfrm>
            <a:off x="6521386" y="321734"/>
            <a:ext cx="5305779" cy="2785534"/>
          </a:xfrm>
          <a:prstGeom prst="rect">
            <a:avLst/>
          </a:prstGeom>
        </p:spPr>
      </p:pic>
      <p:cxnSp>
        <p:nvCxnSpPr>
          <p:cNvPr id="11" name="Straight Connector 10">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174EA473-2CCA-4576-AC1F-02CF3D59E5C9}"/>
              </a:ext>
            </a:extLst>
          </p:cNvPr>
          <p:cNvPicPr>
            <a:picLocks noGrp="1" noChangeAspect="1"/>
          </p:cNvPicPr>
          <p:nvPr>
            <p:ph idx="1"/>
          </p:nvPr>
        </p:nvPicPr>
        <p:blipFill>
          <a:blip r:embed="rId3"/>
          <a:stretch>
            <a:fillRect/>
          </a:stretch>
        </p:blipFill>
        <p:spPr>
          <a:xfrm>
            <a:off x="6621940" y="3750733"/>
            <a:ext cx="5104670" cy="2794807"/>
          </a:xfrm>
          <a:prstGeom prst="rect">
            <a:avLst/>
          </a:prstGeom>
        </p:spPr>
      </p:pic>
    </p:spTree>
    <p:extLst>
      <p:ext uri="{BB962C8B-B14F-4D97-AF65-F5344CB8AC3E}">
        <p14:creationId xmlns:p14="http://schemas.microsoft.com/office/powerpoint/2010/main" val="1155666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D412AD-9CF4-4510-97DC-34D6CC830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43467" y="691992"/>
            <a:ext cx="4025724" cy="552254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8981FD-12A2-462B-AEA3-C05EAB14CAE0}"/>
              </a:ext>
            </a:extLst>
          </p:cNvPr>
          <p:cNvSpPr>
            <a:spLocks noGrp="1"/>
          </p:cNvSpPr>
          <p:nvPr>
            <p:ph type="title"/>
          </p:nvPr>
        </p:nvSpPr>
        <p:spPr>
          <a:xfrm>
            <a:off x="1072055" y="1019503"/>
            <a:ext cx="3147848" cy="2065283"/>
          </a:xfrm>
        </p:spPr>
        <p:txBody>
          <a:bodyPr anchor="b">
            <a:normAutofit/>
          </a:bodyPr>
          <a:lstStyle/>
          <a:p>
            <a:r>
              <a:rPr lang="en-US" sz="4000">
                <a:solidFill>
                  <a:srgbClr val="FFFFFF"/>
                </a:solidFill>
              </a:rPr>
              <a:t>Convex Vs Non-convex</a:t>
            </a:r>
          </a:p>
        </p:txBody>
      </p:sp>
      <p:sp>
        <p:nvSpPr>
          <p:cNvPr id="3" name="Content Placeholder 2">
            <a:extLst>
              <a:ext uri="{FF2B5EF4-FFF2-40B4-BE49-F238E27FC236}">
                <a16:creationId xmlns:a16="http://schemas.microsoft.com/office/drawing/2014/main" id="{5E4CE598-C146-4F74-843C-CF76F44695A4}"/>
              </a:ext>
            </a:extLst>
          </p:cNvPr>
          <p:cNvSpPr>
            <a:spLocks noGrp="1"/>
          </p:cNvSpPr>
          <p:nvPr>
            <p:ph idx="1"/>
          </p:nvPr>
        </p:nvSpPr>
        <p:spPr>
          <a:xfrm>
            <a:off x="1072056" y="3247283"/>
            <a:ext cx="3147848" cy="2228608"/>
          </a:xfrm>
        </p:spPr>
        <p:txBody>
          <a:bodyPr>
            <a:normAutofit/>
          </a:bodyPr>
          <a:lstStyle/>
          <a:p>
            <a:r>
              <a:rPr lang="en-US" sz="1800">
                <a:solidFill>
                  <a:srgbClr val="FFFFFF"/>
                </a:solidFill>
              </a:rPr>
              <a:t>Sometimes the cost function can be a non-convex function where you could settle at a local minima but for linear regression, it is always a convex function.</a:t>
            </a:r>
          </a:p>
          <a:p>
            <a:pPr marL="0" indent="0">
              <a:buNone/>
            </a:pPr>
            <a:endParaRPr lang="en-US" sz="1800">
              <a:solidFill>
                <a:srgbClr val="FFFFFF"/>
              </a:solidFill>
            </a:endParaRPr>
          </a:p>
        </p:txBody>
      </p:sp>
      <p:pic>
        <p:nvPicPr>
          <p:cNvPr id="4" name="Picture 3">
            <a:extLst>
              <a:ext uri="{FF2B5EF4-FFF2-40B4-BE49-F238E27FC236}">
                <a16:creationId xmlns:a16="http://schemas.microsoft.com/office/drawing/2014/main" id="{56332A85-CE36-45CC-A1B8-A1A7F2479E4B}"/>
              </a:ext>
            </a:extLst>
          </p:cNvPr>
          <p:cNvPicPr>
            <a:picLocks noChangeAspect="1"/>
          </p:cNvPicPr>
          <p:nvPr/>
        </p:nvPicPr>
        <p:blipFill>
          <a:blip r:embed="rId2"/>
          <a:stretch>
            <a:fillRect/>
          </a:stretch>
        </p:blipFill>
        <p:spPr>
          <a:xfrm>
            <a:off x="5216539" y="1794390"/>
            <a:ext cx="6331994" cy="3340127"/>
          </a:xfrm>
          <a:prstGeom prst="rect">
            <a:avLst/>
          </a:prstGeom>
        </p:spPr>
      </p:pic>
    </p:spTree>
    <p:extLst>
      <p:ext uri="{BB962C8B-B14F-4D97-AF65-F5344CB8AC3E}">
        <p14:creationId xmlns:p14="http://schemas.microsoft.com/office/powerpoint/2010/main" val="2530743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5811B4-9471-4544-A4D8-9FCD6FA36A5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Bias and Variance</a:t>
            </a:r>
          </a:p>
        </p:txBody>
      </p:sp>
      <p:cxnSp>
        <p:nvCxnSpPr>
          <p:cNvPr id="19"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5" descr="A close up of a map&#10;&#10;Description generated with very high confidence">
            <a:extLst>
              <a:ext uri="{FF2B5EF4-FFF2-40B4-BE49-F238E27FC236}">
                <a16:creationId xmlns:a16="http://schemas.microsoft.com/office/drawing/2014/main" id="{DD2D2F92-2829-4E30-A41F-C03A06AC2F99}"/>
              </a:ext>
            </a:extLst>
          </p:cNvPr>
          <p:cNvPicPr>
            <a:picLocks noGrp="1" noChangeAspect="1"/>
          </p:cNvPicPr>
          <p:nvPr>
            <p:ph idx="1"/>
          </p:nvPr>
        </p:nvPicPr>
        <p:blipFill>
          <a:blip r:embed="rId3"/>
          <a:stretch>
            <a:fillRect/>
          </a:stretch>
        </p:blipFill>
        <p:spPr>
          <a:xfrm>
            <a:off x="1792904" y="2509911"/>
            <a:ext cx="8551093" cy="3997637"/>
          </a:xfrm>
          <a:prstGeom prst="rect">
            <a:avLst/>
          </a:prstGeom>
        </p:spPr>
      </p:pic>
    </p:spTree>
    <p:extLst>
      <p:ext uri="{BB962C8B-B14F-4D97-AF65-F5344CB8AC3E}">
        <p14:creationId xmlns:p14="http://schemas.microsoft.com/office/powerpoint/2010/main" val="26293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0342-587E-4382-BB82-D6A399010B7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624471-6087-499B-A24E-77A1EB7A4E8F}"/>
              </a:ext>
            </a:extLst>
          </p:cNvPr>
          <p:cNvSpPr>
            <a:spLocks noGrp="1"/>
          </p:cNvSpPr>
          <p:nvPr>
            <p:ph idx="1"/>
          </p:nvPr>
        </p:nvSpPr>
        <p:spPr/>
        <p:txBody>
          <a:bodyPr/>
          <a:lstStyle/>
          <a:p>
            <a:pPr marL="0" indent="0">
              <a:buNone/>
            </a:pPr>
            <a:endParaRPr lang="en-US" dirty="0">
              <a:hlinkClick r:id="rId2"/>
            </a:endParaRPr>
          </a:p>
          <a:p>
            <a:pPr marL="0" indent="0">
              <a:buNone/>
            </a:pPr>
            <a:r>
              <a:rPr lang="en-US" dirty="0">
                <a:hlinkClick r:id="rId2"/>
              </a:rPr>
              <a:t>Disease detection with the Cassava plant</a:t>
            </a:r>
            <a:endParaRPr lang="en-US" dirty="0"/>
          </a:p>
        </p:txBody>
      </p:sp>
    </p:spTree>
    <p:extLst>
      <p:ext uri="{BB962C8B-B14F-4D97-AF65-F5344CB8AC3E}">
        <p14:creationId xmlns:p14="http://schemas.microsoft.com/office/powerpoint/2010/main" val="582504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48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21D068F-4228-4DC6-8AF9-8833E0DBB24B}"/>
              </a:ext>
            </a:extLst>
          </p:cNvPr>
          <p:cNvPicPr>
            <a:picLocks noGrp="1" noChangeAspect="1"/>
          </p:cNvPicPr>
          <p:nvPr>
            <p:ph idx="1"/>
          </p:nvPr>
        </p:nvPicPr>
        <p:blipFill>
          <a:blip r:embed="rId3"/>
          <a:stretch>
            <a:fillRect/>
          </a:stretch>
        </p:blipFill>
        <p:spPr>
          <a:xfrm>
            <a:off x="643467" y="743628"/>
            <a:ext cx="10905066" cy="5370744"/>
          </a:xfrm>
          <a:prstGeom prst="rect">
            <a:avLst/>
          </a:prstGeom>
        </p:spPr>
      </p:pic>
    </p:spTree>
    <p:extLst>
      <p:ext uri="{BB962C8B-B14F-4D97-AF65-F5344CB8AC3E}">
        <p14:creationId xmlns:p14="http://schemas.microsoft.com/office/powerpoint/2010/main" val="598006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B2F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5240955-D2EB-4D74-AF82-1CC6BD329BC3}"/>
              </a:ext>
            </a:extLst>
          </p:cNvPr>
          <p:cNvPicPr>
            <a:picLocks noChangeAspect="1"/>
          </p:cNvPicPr>
          <p:nvPr/>
        </p:nvPicPr>
        <p:blipFill rotWithShape="1">
          <a:blip r:embed="rId2"/>
          <a:srcRect t="1645" r="1" b="16942"/>
          <a:stretch/>
        </p:blipFill>
        <p:spPr>
          <a:xfrm>
            <a:off x="643467" y="643467"/>
            <a:ext cx="10905066" cy="5471583"/>
          </a:xfrm>
          <a:prstGeom prst="rect">
            <a:avLst/>
          </a:prstGeom>
        </p:spPr>
      </p:pic>
      <p:sp>
        <p:nvSpPr>
          <p:cNvPr id="13" name="Rectangle 12">
            <a:extLst>
              <a:ext uri="{FF2B5EF4-FFF2-40B4-BE49-F238E27FC236}">
                <a16:creationId xmlns:a16="http://schemas.microsoft.com/office/drawing/2014/main" id="{4C61BD32-7542-4D52-BA5A-3ADE869BF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63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F33F6-E051-43B2-B1C9-28AB25CEEFA2}"/>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fontScale="90000"/>
          </a:bodyPr>
          <a:lstStyle/>
          <a:p>
            <a:pPr algn="ctr"/>
            <a:r>
              <a:rPr lang="en-US" sz="5400" dirty="0">
                <a:solidFill>
                  <a:srgbClr val="FFFFFF"/>
                </a:solidFill>
              </a:rPr>
              <a:t>Classification</a:t>
            </a:r>
          </a:p>
        </p:txBody>
      </p:sp>
      <p:cxnSp>
        <p:nvCxnSpPr>
          <p:cNvPr id="17"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 shot of a television&#10;&#10;Description generated with very high confidence">
            <a:extLst>
              <a:ext uri="{FF2B5EF4-FFF2-40B4-BE49-F238E27FC236}">
                <a16:creationId xmlns:a16="http://schemas.microsoft.com/office/drawing/2014/main" id="{D43E5730-0420-4172-8DFD-2D1648BFD220}"/>
              </a:ext>
            </a:extLst>
          </p:cNvPr>
          <p:cNvPicPr>
            <a:picLocks noGrp="1" noChangeAspect="1"/>
          </p:cNvPicPr>
          <p:nvPr>
            <p:ph idx="1"/>
          </p:nvPr>
        </p:nvPicPr>
        <p:blipFill>
          <a:blip r:embed="rId2"/>
          <a:stretch>
            <a:fillRect/>
          </a:stretch>
        </p:blipFill>
        <p:spPr>
          <a:xfrm>
            <a:off x="714870" y="2426818"/>
            <a:ext cx="4689311" cy="3997637"/>
          </a:xfrm>
          <a:prstGeom prst="rect">
            <a:avLst/>
          </a:prstGeom>
        </p:spPr>
      </p:pic>
      <p:cxnSp>
        <p:nvCxnSpPr>
          <p:cNvPr id="18"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generated with very high confidence">
            <a:extLst>
              <a:ext uri="{FF2B5EF4-FFF2-40B4-BE49-F238E27FC236}">
                <a16:creationId xmlns:a16="http://schemas.microsoft.com/office/drawing/2014/main" id="{E05881B7-E894-406E-9CC2-B0FE16FF7EA4}"/>
              </a:ext>
            </a:extLst>
          </p:cNvPr>
          <p:cNvPicPr>
            <a:picLocks noChangeAspect="1"/>
          </p:cNvPicPr>
          <p:nvPr/>
        </p:nvPicPr>
        <p:blipFill>
          <a:blip r:embed="rId3"/>
          <a:stretch>
            <a:fillRect/>
          </a:stretch>
        </p:blipFill>
        <p:spPr>
          <a:xfrm>
            <a:off x="6445073" y="3661808"/>
            <a:ext cx="5455917" cy="1527656"/>
          </a:xfrm>
          <a:prstGeom prst="rect">
            <a:avLst/>
          </a:prstGeom>
        </p:spPr>
      </p:pic>
    </p:spTree>
    <p:extLst>
      <p:ext uri="{BB962C8B-B14F-4D97-AF65-F5344CB8AC3E}">
        <p14:creationId xmlns:p14="http://schemas.microsoft.com/office/powerpoint/2010/main" val="3798892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2E0AFE-704B-4CB8-AB9D-D44727875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575911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F9EE4-2FC8-4009-B1FA-8AE6540E4E9D}"/>
              </a:ext>
            </a:extLst>
          </p:cNvPr>
          <p:cNvSpPr>
            <a:spLocks noGrp="1"/>
          </p:cNvSpPr>
          <p:nvPr>
            <p:ph type="title"/>
          </p:nvPr>
        </p:nvSpPr>
        <p:spPr>
          <a:xfrm>
            <a:off x="821516" y="640263"/>
            <a:ext cx="4911826" cy="1344975"/>
          </a:xfrm>
        </p:spPr>
        <p:txBody>
          <a:bodyPr>
            <a:normAutofit/>
          </a:bodyPr>
          <a:lstStyle/>
          <a:p>
            <a:r>
              <a:rPr lang="en-US" sz="4000" b="1"/>
              <a:t>Support vector machines (SVMs)</a:t>
            </a:r>
            <a:endParaRPr lang="en-US" sz="4000"/>
          </a:p>
        </p:txBody>
      </p:sp>
      <p:sp>
        <p:nvSpPr>
          <p:cNvPr id="10" name="Content Placeholder 9">
            <a:extLst>
              <a:ext uri="{FF2B5EF4-FFF2-40B4-BE49-F238E27FC236}">
                <a16:creationId xmlns:a16="http://schemas.microsoft.com/office/drawing/2014/main" id="{535A87CD-0DC1-4AA4-A46B-CD65198A8517}"/>
              </a:ext>
            </a:extLst>
          </p:cNvPr>
          <p:cNvSpPr>
            <a:spLocks noGrp="1"/>
          </p:cNvSpPr>
          <p:nvPr>
            <p:ph idx="1"/>
          </p:nvPr>
        </p:nvSpPr>
        <p:spPr>
          <a:xfrm>
            <a:off x="821515" y="2121762"/>
            <a:ext cx="4911827" cy="3626917"/>
          </a:xfrm>
        </p:spPr>
        <p:txBody>
          <a:bodyPr>
            <a:normAutofit/>
          </a:bodyPr>
          <a:lstStyle/>
          <a:p>
            <a:endParaRPr lang="en-US" sz="2400"/>
          </a:p>
        </p:txBody>
      </p:sp>
      <p:pic>
        <p:nvPicPr>
          <p:cNvPr id="6" name="Picture 5">
            <a:extLst>
              <a:ext uri="{FF2B5EF4-FFF2-40B4-BE49-F238E27FC236}">
                <a16:creationId xmlns:a16="http://schemas.microsoft.com/office/drawing/2014/main" id="{B44B4581-D0B2-4FDA-89F6-38EA672D3565}"/>
              </a:ext>
            </a:extLst>
          </p:cNvPr>
          <p:cNvPicPr>
            <a:picLocks noChangeAspect="1"/>
          </p:cNvPicPr>
          <p:nvPr/>
        </p:nvPicPr>
        <p:blipFill>
          <a:blip r:embed="rId3"/>
          <a:stretch>
            <a:fillRect/>
          </a:stretch>
        </p:blipFill>
        <p:spPr>
          <a:xfrm>
            <a:off x="6438732" y="410699"/>
            <a:ext cx="2555747" cy="2011240"/>
          </a:xfrm>
          <a:prstGeom prst="rect">
            <a:avLst/>
          </a:prstGeom>
        </p:spPr>
      </p:pic>
      <p:pic>
        <p:nvPicPr>
          <p:cNvPr id="5" name="Picture 4">
            <a:extLst>
              <a:ext uri="{FF2B5EF4-FFF2-40B4-BE49-F238E27FC236}">
                <a16:creationId xmlns:a16="http://schemas.microsoft.com/office/drawing/2014/main" id="{07374BB0-0010-4D74-B62A-081F49019AEE}"/>
              </a:ext>
            </a:extLst>
          </p:cNvPr>
          <p:cNvPicPr>
            <a:picLocks noChangeAspect="1"/>
          </p:cNvPicPr>
          <p:nvPr/>
        </p:nvPicPr>
        <p:blipFill>
          <a:blip r:embed="rId4"/>
          <a:stretch>
            <a:fillRect/>
          </a:stretch>
        </p:blipFill>
        <p:spPr>
          <a:xfrm>
            <a:off x="9316212" y="419809"/>
            <a:ext cx="2555747" cy="1993577"/>
          </a:xfrm>
          <a:prstGeom prst="rect">
            <a:avLst/>
          </a:prstGeom>
        </p:spPr>
      </p:pic>
      <p:pic>
        <p:nvPicPr>
          <p:cNvPr id="4" name="Content Placeholder 3">
            <a:extLst>
              <a:ext uri="{FF2B5EF4-FFF2-40B4-BE49-F238E27FC236}">
                <a16:creationId xmlns:a16="http://schemas.microsoft.com/office/drawing/2014/main" id="{ECCA5D6F-BF13-4847-8FC9-DDE3C2AF0425}"/>
              </a:ext>
            </a:extLst>
          </p:cNvPr>
          <p:cNvPicPr>
            <a:picLocks noChangeAspect="1"/>
          </p:cNvPicPr>
          <p:nvPr/>
        </p:nvPicPr>
        <p:blipFill>
          <a:blip r:embed="rId5"/>
          <a:stretch>
            <a:fillRect/>
          </a:stretch>
        </p:blipFill>
        <p:spPr>
          <a:xfrm>
            <a:off x="6438732" y="3020202"/>
            <a:ext cx="5433229" cy="2988275"/>
          </a:xfrm>
          <a:prstGeom prst="rect">
            <a:avLst/>
          </a:prstGeom>
        </p:spPr>
      </p:pic>
    </p:spTree>
    <p:extLst>
      <p:ext uri="{BB962C8B-B14F-4D97-AF65-F5344CB8AC3E}">
        <p14:creationId xmlns:p14="http://schemas.microsoft.com/office/powerpoint/2010/main" val="3659590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648A40-761E-44A0-A9A0-00569739269C}"/>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k-nearest neighbors (k-NN)</a:t>
            </a:r>
          </a:p>
        </p:txBody>
      </p:sp>
      <p:pic>
        <p:nvPicPr>
          <p:cNvPr id="4" name="Picture 3">
            <a:extLst>
              <a:ext uri="{FF2B5EF4-FFF2-40B4-BE49-F238E27FC236}">
                <a16:creationId xmlns:a16="http://schemas.microsoft.com/office/drawing/2014/main" id="{D0B73F90-1846-4FEB-9BFD-0C37252F7CC8}"/>
              </a:ext>
            </a:extLst>
          </p:cNvPr>
          <p:cNvPicPr>
            <a:picLocks noChangeAspect="1"/>
          </p:cNvPicPr>
          <p:nvPr/>
        </p:nvPicPr>
        <p:blipFill rotWithShape="1">
          <a:blip r:embed="rId3"/>
          <a:srcRect r="1" b="10475"/>
          <a:stretch/>
        </p:blipFill>
        <p:spPr>
          <a:xfrm>
            <a:off x="327547" y="321733"/>
            <a:ext cx="7058306" cy="4107392"/>
          </a:xfrm>
          <a:prstGeom prst="rect">
            <a:avLst/>
          </a:prstGeom>
        </p:spPr>
      </p:pic>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2FCD67-5939-418C-ADE2-8741891F11BE}"/>
              </a:ext>
            </a:extLst>
          </p:cNvPr>
          <p:cNvSpPr>
            <a:spLocks noGrp="1"/>
          </p:cNvSpPr>
          <p:nvPr>
            <p:ph idx="1"/>
          </p:nvPr>
        </p:nvSpPr>
        <p:spPr>
          <a:xfrm>
            <a:off x="8029319" y="917725"/>
            <a:ext cx="3424739" cy="4852362"/>
          </a:xfrm>
        </p:spPr>
        <p:txBody>
          <a:bodyPr anchor="ctr">
            <a:normAutofit/>
          </a:bodyPr>
          <a:lstStyle/>
          <a:p>
            <a:r>
              <a:rPr lang="en-US" sz="2000">
                <a:solidFill>
                  <a:srgbClr val="FFFFFF"/>
                </a:solidFill>
              </a:rPr>
              <a:t>“You are the average of your k closest friends.”</a:t>
            </a:r>
          </a:p>
          <a:p>
            <a:r>
              <a:rPr lang="en-US" sz="2000">
                <a:solidFill>
                  <a:srgbClr val="FFFFFF"/>
                </a:solidFill>
              </a:rPr>
              <a:t>k-NN seems almost too simple to be a machine learning algorithm. The idea is to label a test data point x by finding the </a:t>
            </a:r>
            <a:r>
              <a:rPr lang="en-US" sz="2000" b="1">
                <a:solidFill>
                  <a:srgbClr val="FFFFFF"/>
                </a:solidFill>
              </a:rPr>
              <a:t>mean </a:t>
            </a:r>
            <a:r>
              <a:rPr lang="en-US" sz="2000">
                <a:solidFill>
                  <a:srgbClr val="FFFFFF"/>
                </a:solidFill>
              </a:rPr>
              <a:t>(or </a:t>
            </a:r>
            <a:r>
              <a:rPr lang="en-US" sz="2000" b="1">
                <a:solidFill>
                  <a:srgbClr val="FFFFFF"/>
                </a:solidFill>
              </a:rPr>
              <a:t>mode</a:t>
            </a:r>
            <a:r>
              <a:rPr lang="en-US" sz="2000">
                <a:solidFill>
                  <a:srgbClr val="FFFFFF"/>
                </a:solidFill>
              </a:rPr>
              <a:t>) of the k closest data points’ labels</a:t>
            </a:r>
          </a:p>
        </p:txBody>
      </p:sp>
    </p:spTree>
    <p:extLst>
      <p:ext uri="{BB962C8B-B14F-4D97-AF65-F5344CB8AC3E}">
        <p14:creationId xmlns:p14="http://schemas.microsoft.com/office/powerpoint/2010/main" val="3024045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16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0FD17-0A7B-4AD8-8D2E-D7DBE8DF102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Decision trees, random forests</a:t>
            </a:r>
          </a:p>
        </p:txBody>
      </p:sp>
      <p:pic>
        <p:nvPicPr>
          <p:cNvPr id="4" name="Content Placeholder 3" descr="A close up of a map&#10;&#10;Description generated with high confidence">
            <a:extLst>
              <a:ext uri="{FF2B5EF4-FFF2-40B4-BE49-F238E27FC236}">
                <a16:creationId xmlns:a16="http://schemas.microsoft.com/office/drawing/2014/main" id="{18EC45C9-96DB-42E1-8601-F8E27A4B29A2}"/>
              </a:ext>
            </a:extLst>
          </p:cNvPr>
          <p:cNvPicPr>
            <a:picLocks noGrp="1" noChangeAspect="1"/>
          </p:cNvPicPr>
          <p:nvPr>
            <p:ph idx="1"/>
          </p:nvPr>
        </p:nvPicPr>
        <p:blipFill>
          <a:blip r:embed="rId3"/>
          <a:stretch>
            <a:fillRect/>
          </a:stretch>
        </p:blipFill>
        <p:spPr>
          <a:xfrm>
            <a:off x="4038600" y="1252875"/>
            <a:ext cx="7188199" cy="4348860"/>
          </a:xfrm>
          <a:prstGeom prst="rect">
            <a:avLst/>
          </a:prstGeom>
        </p:spPr>
      </p:pic>
    </p:spTree>
    <p:extLst>
      <p:ext uri="{BB962C8B-B14F-4D97-AF65-F5344CB8AC3E}">
        <p14:creationId xmlns:p14="http://schemas.microsoft.com/office/powerpoint/2010/main" val="1661361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C5811B4-9471-4544-A4D8-9FCD6FA36A56}"/>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Bias and Variance</a:t>
            </a:r>
          </a:p>
        </p:txBody>
      </p:sp>
      <p:graphicFrame>
        <p:nvGraphicFramePr>
          <p:cNvPr id="7" name="Content Placeholder 4">
            <a:extLst>
              <a:ext uri="{FF2B5EF4-FFF2-40B4-BE49-F238E27FC236}">
                <a16:creationId xmlns:a16="http://schemas.microsoft.com/office/drawing/2014/main" id="{123A769E-463C-4747-B15E-BE78A954858A}"/>
              </a:ext>
            </a:extLst>
          </p:cNvPr>
          <p:cNvGraphicFramePr>
            <a:graphicFrameLocks noGrp="1"/>
          </p:cNvGraphicFramePr>
          <p:nvPr>
            <p:ph idx="1"/>
            <p:extLst>
              <p:ext uri="{D42A27DB-BD31-4B8C-83A1-F6EECF244321}">
                <p14:modId xmlns:p14="http://schemas.microsoft.com/office/powerpoint/2010/main" val="3807293232"/>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2820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C8199C-630D-4C26-BEF6-83076883655C}"/>
              </a:ext>
            </a:extLst>
          </p:cNvPr>
          <p:cNvPicPr>
            <a:picLocks noChangeAspect="1"/>
          </p:cNvPicPr>
          <p:nvPr/>
        </p:nvPicPr>
        <p:blipFill rotWithShape="1">
          <a:blip r:embed="rId3"/>
          <a:srcRect r="-1" b="22315"/>
          <a:stretch/>
        </p:blipFill>
        <p:spPr>
          <a:xfrm>
            <a:off x="338328" y="338328"/>
            <a:ext cx="11548872" cy="6190488"/>
          </a:xfrm>
          <a:prstGeom prst="rect">
            <a:avLst/>
          </a:prstGeom>
        </p:spPr>
      </p:pic>
    </p:spTree>
    <p:extLst>
      <p:ext uri="{BB962C8B-B14F-4D97-AF65-F5344CB8AC3E}">
        <p14:creationId xmlns:p14="http://schemas.microsoft.com/office/powerpoint/2010/main" val="235682413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696AC7-2EB8-44F9-8E47-1DFBCFFCCD07}"/>
              </a:ext>
            </a:extLst>
          </p:cNvPr>
          <p:cNvPicPr>
            <a:picLocks noChangeAspect="1"/>
          </p:cNvPicPr>
          <p:nvPr/>
        </p:nvPicPr>
        <p:blipFill>
          <a:blip r:embed="rId3"/>
          <a:stretch>
            <a:fillRect/>
          </a:stretch>
        </p:blipFill>
        <p:spPr>
          <a:xfrm>
            <a:off x="2035226" y="342899"/>
            <a:ext cx="8121548" cy="6304085"/>
          </a:xfrm>
          <a:prstGeom prst="rect">
            <a:avLst/>
          </a:prstGeom>
        </p:spPr>
      </p:pic>
    </p:spTree>
    <p:extLst>
      <p:ext uri="{BB962C8B-B14F-4D97-AF65-F5344CB8AC3E}">
        <p14:creationId xmlns:p14="http://schemas.microsoft.com/office/powerpoint/2010/main" val="2653948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4D8257-4447-4F62-BAA1-A6A43060795B}"/>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5600" kern="1200">
                <a:solidFill>
                  <a:srgbClr val="FFFFFF"/>
                </a:solidFill>
                <a:latin typeface="+mj-lt"/>
                <a:ea typeface="+mj-ea"/>
                <a:cs typeface="+mj-cs"/>
              </a:rPr>
              <a:t>Neural Networks &amp; Deep Learning</a:t>
            </a:r>
          </a:p>
        </p:txBody>
      </p:sp>
      <p:pic>
        <p:nvPicPr>
          <p:cNvPr id="5" name="Picture 4">
            <a:extLst>
              <a:ext uri="{FF2B5EF4-FFF2-40B4-BE49-F238E27FC236}">
                <a16:creationId xmlns:a16="http://schemas.microsoft.com/office/drawing/2014/main" id="{CFC9357E-7A91-4905-8089-CBD12708D299}"/>
              </a:ext>
            </a:extLst>
          </p:cNvPr>
          <p:cNvPicPr>
            <a:picLocks noChangeAspect="1"/>
          </p:cNvPicPr>
          <p:nvPr/>
        </p:nvPicPr>
        <p:blipFill>
          <a:blip r:embed="rId3"/>
          <a:stretch>
            <a:fillRect/>
          </a:stretch>
        </p:blipFill>
        <p:spPr>
          <a:xfrm>
            <a:off x="6495878" y="321734"/>
            <a:ext cx="5356795" cy="2785534"/>
          </a:xfrm>
          <a:prstGeom prst="rect">
            <a:avLst/>
          </a:prstGeom>
        </p:spPr>
      </p:pic>
      <p:cxnSp>
        <p:nvCxnSpPr>
          <p:cNvPr id="12" name="Straight Connector 11">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D5B2545A-4CEC-4037-AAD9-CA0BA9D5820D}"/>
              </a:ext>
            </a:extLst>
          </p:cNvPr>
          <p:cNvPicPr>
            <a:picLocks noGrp="1" noChangeAspect="1"/>
          </p:cNvPicPr>
          <p:nvPr>
            <p:ph idx="1"/>
          </p:nvPr>
        </p:nvPicPr>
        <p:blipFill>
          <a:blip r:embed="rId4"/>
          <a:stretch>
            <a:fillRect/>
          </a:stretch>
        </p:blipFill>
        <p:spPr>
          <a:xfrm>
            <a:off x="6883450" y="3750733"/>
            <a:ext cx="4581651" cy="2794807"/>
          </a:xfrm>
          <a:prstGeom prst="rect">
            <a:avLst/>
          </a:prstGeom>
        </p:spPr>
      </p:pic>
    </p:spTree>
    <p:extLst>
      <p:ext uri="{BB962C8B-B14F-4D97-AF65-F5344CB8AC3E}">
        <p14:creationId xmlns:p14="http://schemas.microsoft.com/office/powerpoint/2010/main" val="123326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09FDA-A21E-4DAF-BA2D-B2D4A7046C0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89B62FA-FD41-4FFA-BDCC-A6EE647187FD}"/>
              </a:ext>
            </a:extLst>
          </p:cNvPr>
          <p:cNvSpPr>
            <a:spLocks noGrp="1"/>
          </p:cNvSpPr>
          <p:nvPr>
            <p:ph idx="1"/>
          </p:nvPr>
        </p:nvSpPr>
        <p:spPr/>
        <p:txBody>
          <a:bodyPr>
            <a:normAutofit fontScale="92500" lnSpcReduction="10000"/>
          </a:bodyPr>
          <a:lstStyle/>
          <a:p>
            <a:r>
              <a:rPr lang="en-US" dirty="0"/>
              <a:t>Artificial Intelligence has become prevalent recently. </a:t>
            </a:r>
          </a:p>
          <a:p>
            <a:r>
              <a:rPr lang="en-US" dirty="0"/>
              <a:t>People across different disciplines are trying to apply AI to make their tasks a lot easier. </a:t>
            </a:r>
          </a:p>
          <a:p>
            <a:r>
              <a:rPr lang="en-US" dirty="0"/>
              <a:t>For example, economists are using AI to predict future market prices to make a profit.</a:t>
            </a:r>
          </a:p>
          <a:p>
            <a:r>
              <a:rPr lang="en-US" dirty="0"/>
              <a:t>Doctors use AI to classify whether a tumor is malignant or benign.</a:t>
            </a:r>
          </a:p>
          <a:p>
            <a:r>
              <a:rPr lang="en-US" dirty="0"/>
              <a:t>Meteorologists use AI to predict the weather.</a:t>
            </a:r>
          </a:p>
          <a:p>
            <a:r>
              <a:rPr lang="en-US" dirty="0"/>
              <a:t> HR recruiters use AI to check the resume of applicants to verify if the applicant meets the minimum criteria for the job, etc. </a:t>
            </a:r>
          </a:p>
          <a:p>
            <a:pPr marL="0" indent="0">
              <a:buNone/>
            </a:pPr>
            <a:r>
              <a:rPr lang="en-US" dirty="0"/>
              <a:t>The impetus behind such ubiquitous use of AI is </a:t>
            </a:r>
            <a:r>
              <a:rPr lang="en-US" b="1" dirty="0"/>
              <a:t>machine learning algorithms</a:t>
            </a:r>
          </a:p>
        </p:txBody>
      </p:sp>
    </p:spTree>
    <p:extLst>
      <p:ext uri="{BB962C8B-B14F-4D97-AF65-F5344CB8AC3E}">
        <p14:creationId xmlns:p14="http://schemas.microsoft.com/office/powerpoint/2010/main" val="1462215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F4213-3E68-4D9E-865D-FC7D930FF43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Neural Networks….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AE7711A-6E1A-4D32-9FC6-10A24D2B52D8}"/>
              </a:ext>
            </a:extLst>
          </p:cNvPr>
          <p:cNvPicPr>
            <a:picLocks noGrp="1" noChangeAspect="1"/>
          </p:cNvPicPr>
          <p:nvPr>
            <p:ph idx="1"/>
          </p:nvPr>
        </p:nvPicPr>
        <p:blipFill>
          <a:blip r:embed="rId3"/>
          <a:stretch>
            <a:fillRect/>
          </a:stretch>
        </p:blipFill>
        <p:spPr>
          <a:xfrm>
            <a:off x="5153822" y="1838104"/>
            <a:ext cx="6553545" cy="3189733"/>
          </a:xfrm>
          <a:prstGeom prst="rect">
            <a:avLst/>
          </a:prstGeom>
        </p:spPr>
      </p:pic>
    </p:spTree>
    <p:extLst>
      <p:ext uri="{BB962C8B-B14F-4D97-AF65-F5344CB8AC3E}">
        <p14:creationId xmlns:p14="http://schemas.microsoft.com/office/powerpoint/2010/main" val="57981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1F4213-3E68-4D9E-865D-FC7D930FF438}"/>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6000" kern="1200">
                <a:solidFill>
                  <a:srgbClr val="FFFFFF"/>
                </a:solidFill>
                <a:latin typeface="+mj-lt"/>
                <a:ea typeface="+mj-ea"/>
                <a:cs typeface="+mj-cs"/>
              </a:rPr>
              <a:t>Deep Learning</a:t>
            </a:r>
          </a:p>
        </p:txBody>
      </p:sp>
      <p:pic>
        <p:nvPicPr>
          <p:cNvPr id="5" name="Picture 4">
            <a:extLst>
              <a:ext uri="{FF2B5EF4-FFF2-40B4-BE49-F238E27FC236}">
                <a16:creationId xmlns:a16="http://schemas.microsoft.com/office/drawing/2014/main" id="{E9CD8ACF-A681-40A3-8270-35C7676555B6}"/>
              </a:ext>
            </a:extLst>
          </p:cNvPr>
          <p:cNvPicPr>
            <a:picLocks noChangeAspect="1"/>
          </p:cNvPicPr>
          <p:nvPr/>
        </p:nvPicPr>
        <p:blipFill>
          <a:blip r:embed="rId3"/>
          <a:stretch>
            <a:fillRect/>
          </a:stretch>
        </p:blipFill>
        <p:spPr>
          <a:xfrm>
            <a:off x="6479229" y="1169211"/>
            <a:ext cx="5390093" cy="1090580"/>
          </a:xfrm>
          <a:prstGeom prst="rect">
            <a:avLst/>
          </a:prstGeom>
        </p:spPr>
      </p:pic>
      <p:cxnSp>
        <p:nvCxnSpPr>
          <p:cNvPr id="14" name="Straight Connector 13">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18EE6C6A-2906-4B65-A003-0AA7C48CA1B9}"/>
              </a:ext>
            </a:extLst>
          </p:cNvPr>
          <p:cNvPicPr>
            <a:picLocks noGrp="1" noChangeAspect="1"/>
          </p:cNvPicPr>
          <p:nvPr>
            <p:ph idx="1"/>
          </p:nvPr>
        </p:nvPicPr>
        <p:blipFill>
          <a:blip r:embed="rId4"/>
          <a:stretch>
            <a:fillRect/>
          </a:stretch>
        </p:blipFill>
        <p:spPr>
          <a:xfrm>
            <a:off x="6892801" y="3750733"/>
            <a:ext cx="4562949" cy="2794807"/>
          </a:xfrm>
          <a:prstGeom prst="rect">
            <a:avLst/>
          </a:prstGeom>
        </p:spPr>
      </p:pic>
    </p:spTree>
    <p:extLst>
      <p:ext uri="{BB962C8B-B14F-4D97-AF65-F5344CB8AC3E}">
        <p14:creationId xmlns:p14="http://schemas.microsoft.com/office/powerpoint/2010/main" val="4126895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7030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Freeform: Shape 19">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021570E-1EBE-49D2-92AB-2B1CC1106ACC}"/>
              </a:ext>
            </a:extLst>
          </p:cNvPr>
          <p:cNvPicPr>
            <a:picLocks noChangeAspect="1"/>
          </p:cNvPicPr>
          <p:nvPr/>
        </p:nvPicPr>
        <p:blipFill>
          <a:blip r:embed="rId3"/>
          <a:stretch>
            <a:fillRect/>
          </a:stretch>
        </p:blipFill>
        <p:spPr>
          <a:xfrm>
            <a:off x="3236181" y="1525319"/>
            <a:ext cx="5462546" cy="3851094"/>
          </a:xfrm>
          <a:prstGeom prst="rect">
            <a:avLst/>
          </a:prstGeom>
        </p:spPr>
      </p:pic>
    </p:spTree>
    <p:extLst>
      <p:ext uri="{BB962C8B-B14F-4D97-AF65-F5344CB8AC3E}">
        <p14:creationId xmlns:p14="http://schemas.microsoft.com/office/powerpoint/2010/main" val="1523984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928A03B-91F6-411C-B9BC-03A4B8A3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597021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7003706-AC7C-4F92-81FB-853C0E6E6CF8}"/>
              </a:ext>
            </a:extLst>
          </p:cNvPr>
          <p:cNvPicPr>
            <a:picLocks noChangeAspect="1"/>
          </p:cNvPicPr>
          <p:nvPr/>
        </p:nvPicPr>
        <p:blipFill rotWithShape="1">
          <a:blip r:embed="rId3"/>
          <a:srcRect l="8583" r="15151" b="-1"/>
          <a:stretch/>
        </p:blipFill>
        <p:spPr>
          <a:xfrm>
            <a:off x="338327" y="338328"/>
            <a:ext cx="11548872" cy="5943600"/>
          </a:xfrm>
          <a:prstGeom prst="rect">
            <a:avLst/>
          </a:prstGeom>
        </p:spPr>
      </p:pic>
    </p:spTree>
    <p:extLst>
      <p:ext uri="{BB962C8B-B14F-4D97-AF65-F5344CB8AC3E}">
        <p14:creationId xmlns:p14="http://schemas.microsoft.com/office/powerpoint/2010/main" val="2270581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037C4A-CF57-4B66-9B07-FC64CAE56E22}"/>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Questions ?</a:t>
            </a:r>
          </a:p>
        </p:txBody>
      </p:sp>
    </p:spTree>
    <p:extLst>
      <p:ext uri="{BB962C8B-B14F-4D97-AF65-F5344CB8AC3E}">
        <p14:creationId xmlns:p14="http://schemas.microsoft.com/office/powerpoint/2010/main" val="1942550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CBFD-A14F-4CE3-8E9A-EDE19777E760}"/>
              </a:ext>
            </a:extLst>
          </p:cNvPr>
          <p:cNvSpPr>
            <a:spLocks noGrp="1"/>
          </p:cNvSpPr>
          <p:nvPr>
            <p:ph type="title"/>
          </p:nvPr>
        </p:nvSpPr>
        <p:spPr/>
        <p:txBody>
          <a:bodyPr/>
          <a:lstStyle/>
          <a:p>
            <a:r>
              <a:rPr lang="en-US" dirty="0"/>
              <a:t>Lets see the code</a:t>
            </a:r>
          </a:p>
        </p:txBody>
      </p:sp>
      <p:sp>
        <p:nvSpPr>
          <p:cNvPr id="3" name="Content Placeholder 2">
            <a:extLst>
              <a:ext uri="{FF2B5EF4-FFF2-40B4-BE49-F238E27FC236}">
                <a16:creationId xmlns:a16="http://schemas.microsoft.com/office/drawing/2014/main" id="{4BE3DA4E-79E9-4BAC-8424-0ED76DDA4B70}"/>
              </a:ext>
            </a:extLst>
          </p:cNvPr>
          <p:cNvSpPr>
            <a:spLocks noGrp="1"/>
          </p:cNvSpPr>
          <p:nvPr>
            <p:ph idx="1"/>
          </p:nvPr>
        </p:nvSpPr>
        <p:spPr/>
        <p:txBody>
          <a:bodyPr>
            <a:normAutofit/>
          </a:bodyPr>
          <a:lstStyle/>
          <a:p>
            <a:r>
              <a:rPr lang="en-US" dirty="0"/>
              <a:t>Linear Regression</a:t>
            </a:r>
          </a:p>
          <a:p>
            <a:r>
              <a:rPr lang="en-US" sz="1700" dirty="0"/>
              <a:t>Suppose you are the CEO of a restaurant franchise and are considering different cities for opening a new outlet. The chain already has trucks in various cities and you have data for profits and populations from the cities.</a:t>
            </a:r>
          </a:p>
          <a:p>
            <a:pPr marL="0" indent="0">
              <a:buNone/>
            </a:pPr>
            <a:endParaRPr lang="en-US" sz="1700" dirty="0"/>
          </a:p>
          <a:p>
            <a:r>
              <a:rPr lang="en-US" sz="1700" dirty="0"/>
              <a:t>You would like to use this data to help you select which city to expand to next</a:t>
            </a:r>
            <a:r>
              <a:rPr lang="en-US" dirty="0"/>
              <a:t>.</a:t>
            </a:r>
          </a:p>
        </p:txBody>
      </p:sp>
    </p:spTree>
    <p:extLst>
      <p:ext uri="{BB962C8B-B14F-4D97-AF65-F5344CB8AC3E}">
        <p14:creationId xmlns:p14="http://schemas.microsoft.com/office/powerpoint/2010/main" val="2983341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6175-C562-482C-AD47-510B0B90F908}"/>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3445DD13-CD07-433D-B222-5847285E5A62}"/>
              </a:ext>
            </a:extLst>
          </p:cNvPr>
          <p:cNvSpPr>
            <a:spLocks noGrp="1"/>
          </p:cNvSpPr>
          <p:nvPr>
            <p:ph idx="1"/>
          </p:nvPr>
        </p:nvSpPr>
        <p:spPr>
          <a:xfrm>
            <a:off x="838200" y="1450731"/>
            <a:ext cx="10515600" cy="4726232"/>
          </a:xfrm>
        </p:spPr>
        <p:txBody>
          <a:bodyPr anchor="ctr">
            <a:normAutofit fontScale="55000" lnSpcReduction="20000"/>
          </a:bodyPr>
          <a:lstStyle/>
          <a:p>
            <a:r>
              <a:rPr lang="en-US" dirty="0"/>
              <a:t>“Learning is any process by which a system improves</a:t>
            </a:r>
          </a:p>
          <a:p>
            <a:pPr marL="0" indent="0">
              <a:buNone/>
            </a:pPr>
            <a:r>
              <a:rPr lang="en-US" dirty="0"/>
              <a:t>     performance from experience.”</a:t>
            </a:r>
          </a:p>
          <a:p>
            <a:pPr marL="0" indent="0">
              <a:buNone/>
            </a:pPr>
            <a:r>
              <a:rPr lang="en-US" dirty="0"/>
              <a:t>    - Herbert Simon</a:t>
            </a:r>
          </a:p>
          <a:p>
            <a:r>
              <a:rPr lang="en-US" dirty="0"/>
              <a:t>“Field of study that gives computers the ability to learn without being explicitly  programmed.” </a:t>
            </a:r>
          </a:p>
          <a:p>
            <a:pPr marL="0" indent="0">
              <a:buNone/>
            </a:pPr>
            <a:r>
              <a:rPr lang="en-US" dirty="0"/>
              <a:t>     - Arthur Samuel (1959). </a:t>
            </a:r>
          </a:p>
          <a:p>
            <a:r>
              <a:rPr lang="en-US" dirty="0"/>
              <a:t>Definition by Tom Mitchell (1998):</a:t>
            </a:r>
          </a:p>
          <a:p>
            <a:r>
              <a:rPr lang="en-US" dirty="0"/>
              <a:t>Machine Learning is the study of algorithms that</a:t>
            </a:r>
          </a:p>
          <a:p>
            <a:pPr marL="0" indent="0">
              <a:buNone/>
            </a:pPr>
            <a:r>
              <a:rPr lang="en-US" dirty="0"/>
              <a:t>     improve their performance P</a:t>
            </a:r>
          </a:p>
          <a:p>
            <a:pPr marL="0" indent="0">
              <a:buNone/>
            </a:pPr>
            <a:r>
              <a:rPr lang="en-US" dirty="0"/>
              <a:t>     at some task T</a:t>
            </a:r>
          </a:p>
          <a:p>
            <a:pPr marL="0" indent="0">
              <a:buNone/>
            </a:pPr>
            <a:r>
              <a:rPr lang="en-US" dirty="0"/>
              <a:t>     with experience E.</a:t>
            </a:r>
          </a:p>
          <a:p>
            <a:pPr marL="0" indent="0">
              <a:buNone/>
            </a:pPr>
            <a:r>
              <a:rPr lang="en-US" dirty="0"/>
              <a:t>     A well-defined learning task is given by &lt;P, T, E&gt;. </a:t>
            </a:r>
          </a:p>
          <a:p>
            <a:r>
              <a:rPr lang="en-US" dirty="0"/>
              <a:t>Example:</a:t>
            </a:r>
          </a:p>
          <a:p>
            <a:pPr marL="0" indent="0">
              <a:buNone/>
            </a:pPr>
            <a:r>
              <a:rPr lang="en-US" dirty="0"/>
              <a:t>     T: Categorize email messages as spam or legitimate.</a:t>
            </a:r>
          </a:p>
          <a:p>
            <a:pPr marL="0" indent="0">
              <a:buNone/>
            </a:pPr>
            <a:r>
              <a:rPr lang="en-US" dirty="0"/>
              <a:t>     P: Percentage of email messages correctly classified.</a:t>
            </a:r>
          </a:p>
          <a:p>
            <a:pPr marL="0" indent="0">
              <a:buNone/>
            </a:pPr>
            <a:r>
              <a:rPr lang="en-US" dirty="0"/>
              <a:t>     E: Database of emails, some with human-given labels</a:t>
            </a:r>
          </a:p>
          <a:p>
            <a:pPr marL="0" indent="0">
              <a:buNone/>
            </a:pPr>
            <a:endParaRPr lang="en-US" dirty="0"/>
          </a:p>
        </p:txBody>
      </p:sp>
    </p:spTree>
    <p:extLst>
      <p:ext uri="{BB962C8B-B14F-4D97-AF65-F5344CB8AC3E}">
        <p14:creationId xmlns:p14="http://schemas.microsoft.com/office/powerpoint/2010/main" val="3026906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B66175-C562-482C-AD47-510B0B90F908}"/>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What is Machine Learning?</a:t>
            </a:r>
          </a:p>
        </p:txBody>
      </p:sp>
      <p:pic>
        <p:nvPicPr>
          <p:cNvPr id="4" name="Content Placeholder 3">
            <a:extLst>
              <a:ext uri="{FF2B5EF4-FFF2-40B4-BE49-F238E27FC236}">
                <a16:creationId xmlns:a16="http://schemas.microsoft.com/office/drawing/2014/main" id="{EAC2BBAC-C7A0-467A-8BB6-5DEEFF4DCDC4}"/>
              </a:ext>
            </a:extLst>
          </p:cNvPr>
          <p:cNvPicPr>
            <a:picLocks noGrp="1" noChangeAspect="1"/>
          </p:cNvPicPr>
          <p:nvPr>
            <p:ph idx="1"/>
          </p:nvPr>
        </p:nvPicPr>
        <p:blipFill>
          <a:blip r:embed="rId3"/>
          <a:stretch>
            <a:fillRect/>
          </a:stretch>
        </p:blipFill>
        <p:spPr>
          <a:xfrm>
            <a:off x="1077913" y="3038475"/>
            <a:ext cx="4175125" cy="2855913"/>
          </a:xfrm>
          <a:prstGeom prst="rect">
            <a:avLst/>
          </a:prstGeom>
        </p:spPr>
      </p:pic>
      <p:pic>
        <p:nvPicPr>
          <p:cNvPr id="5" name="Picture 4">
            <a:extLst>
              <a:ext uri="{FF2B5EF4-FFF2-40B4-BE49-F238E27FC236}">
                <a16:creationId xmlns:a16="http://schemas.microsoft.com/office/drawing/2014/main" id="{471DEC73-555B-4629-BEFA-2BF1983B4483}"/>
              </a:ext>
            </a:extLst>
          </p:cNvPr>
          <p:cNvPicPr/>
          <p:nvPr/>
        </p:nvPicPr>
        <p:blipFill>
          <a:blip r:embed="rId4"/>
          <a:stretch>
            <a:fillRect/>
          </a:stretch>
        </p:blipFill>
        <p:spPr>
          <a:xfrm>
            <a:off x="5335588" y="3038475"/>
            <a:ext cx="5776913" cy="2855913"/>
          </a:xfrm>
          <a:prstGeom prst="rect">
            <a:avLst/>
          </a:prstGeom>
        </p:spPr>
      </p:pic>
    </p:spTree>
    <p:extLst>
      <p:ext uri="{BB962C8B-B14F-4D97-AF65-F5344CB8AC3E}">
        <p14:creationId xmlns:p14="http://schemas.microsoft.com/office/powerpoint/2010/main" val="2908820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6F8632-D23B-410D-ACB1-84E36121BF9C}"/>
              </a:ext>
            </a:extLst>
          </p:cNvPr>
          <p:cNvSpPr>
            <a:spLocks noGrp="1"/>
          </p:cNvSpPr>
          <p:nvPr>
            <p:ph type="title"/>
          </p:nvPr>
        </p:nvSpPr>
        <p:spPr>
          <a:xfrm>
            <a:off x="1179226" y="826680"/>
            <a:ext cx="9833548" cy="1325563"/>
          </a:xfrm>
        </p:spPr>
        <p:txBody>
          <a:bodyPr>
            <a:normAutofit/>
          </a:bodyPr>
          <a:lstStyle/>
          <a:p>
            <a:pPr algn="ctr"/>
            <a:r>
              <a:rPr lang="en-US" sz="4000" b="1">
                <a:solidFill>
                  <a:srgbClr val="FFFFFF"/>
                </a:solidFill>
              </a:rPr>
              <a:t>Sample Applications</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0296386B-F3E1-4D2C-9F35-2CA282831DAA}"/>
              </a:ext>
            </a:extLst>
          </p:cNvPr>
          <p:cNvGraphicFramePr>
            <a:graphicFrameLocks noGrp="1"/>
          </p:cNvGraphicFramePr>
          <p:nvPr>
            <p:ph idx="1"/>
            <p:extLst>
              <p:ext uri="{D42A27DB-BD31-4B8C-83A1-F6EECF244321}">
                <p14:modId xmlns:p14="http://schemas.microsoft.com/office/powerpoint/2010/main" val="4234830650"/>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73783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A7B1B50-3855-4FAC-A319-51CA31532BB5}"/>
              </a:ext>
            </a:extLst>
          </p:cNvPr>
          <p:cNvPicPr>
            <a:picLocks noGrp="1" noChangeAspect="1"/>
          </p:cNvPicPr>
          <p:nvPr>
            <p:ph idx="1"/>
          </p:nvPr>
        </p:nvPicPr>
        <p:blipFill>
          <a:blip r:embed="rId2"/>
          <a:stretch>
            <a:fillRect/>
          </a:stretch>
        </p:blipFill>
        <p:spPr>
          <a:xfrm>
            <a:off x="643467" y="675470"/>
            <a:ext cx="10905066" cy="5507059"/>
          </a:xfrm>
          <a:prstGeom prst="rect">
            <a:avLst/>
          </a:prstGeom>
        </p:spPr>
      </p:pic>
    </p:spTree>
    <p:extLst>
      <p:ext uri="{BB962C8B-B14F-4D97-AF65-F5344CB8AC3E}">
        <p14:creationId xmlns:p14="http://schemas.microsoft.com/office/powerpoint/2010/main" val="245591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8677-B8F6-4CCA-B7D0-DD4E8F568A46}"/>
              </a:ext>
            </a:extLst>
          </p:cNvPr>
          <p:cNvSpPr>
            <a:spLocks noGrp="1"/>
          </p:cNvSpPr>
          <p:nvPr>
            <p:ph type="title"/>
          </p:nvPr>
        </p:nvSpPr>
        <p:spPr>
          <a:xfrm>
            <a:off x="838200" y="365125"/>
            <a:ext cx="10515600" cy="1325563"/>
          </a:xfrm>
        </p:spPr>
        <p:txBody>
          <a:bodyPr/>
          <a:lstStyle/>
          <a:p>
            <a:r>
              <a:rPr lang="en-US"/>
              <a:t>Types Of ML Algorithm </a:t>
            </a:r>
            <a:endParaRPr lang="en-US" dirty="0"/>
          </a:p>
        </p:txBody>
      </p:sp>
      <p:sp>
        <p:nvSpPr>
          <p:cNvPr id="3" name="Content Placeholder 2">
            <a:extLst>
              <a:ext uri="{FF2B5EF4-FFF2-40B4-BE49-F238E27FC236}">
                <a16:creationId xmlns:a16="http://schemas.microsoft.com/office/drawing/2014/main" id="{8A777A14-2171-4D30-A0BB-4319BED368A1}"/>
              </a:ext>
            </a:extLst>
          </p:cNvPr>
          <p:cNvSpPr>
            <a:spLocks noGrp="1"/>
          </p:cNvSpPr>
          <p:nvPr>
            <p:ph idx="1"/>
          </p:nvPr>
        </p:nvSpPr>
        <p:spPr/>
        <p:txBody>
          <a:bodyPr>
            <a:normAutofit/>
          </a:bodyPr>
          <a:lstStyle/>
          <a:p>
            <a:pPr marL="0" indent="0">
              <a:buNone/>
            </a:pPr>
            <a:r>
              <a:rPr lang="en-US" dirty="0"/>
              <a:t>• </a:t>
            </a:r>
            <a:r>
              <a:rPr lang="en-US" b="1" dirty="0"/>
              <a:t>Supervised (inductive) learning</a:t>
            </a:r>
          </a:p>
          <a:p>
            <a:pPr marL="0" indent="0">
              <a:buNone/>
            </a:pPr>
            <a:r>
              <a:rPr lang="en-US" dirty="0"/>
              <a:t>   – Given: training data + desired outputs (labels)</a:t>
            </a:r>
          </a:p>
          <a:p>
            <a:pPr marL="0" indent="0">
              <a:buNone/>
            </a:pPr>
            <a:r>
              <a:rPr lang="en-US" dirty="0"/>
              <a:t>• </a:t>
            </a:r>
            <a:r>
              <a:rPr lang="en-US" b="1" dirty="0"/>
              <a:t>Unsupervised learning</a:t>
            </a:r>
          </a:p>
          <a:p>
            <a:pPr marL="0" indent="0">
              <a:buNone/>
            </a:pPr>
            <a:r>
              <a:rPr lang="en-US" dirty="0"/>
              <a:t>   – Given: training data (without desired outputs)</a:t>
            </a:r>
          </a:p>
          <a:p>
            <a:pPr marL="0" indent="0">
              <a:buNone/>
            </a:pPr>
            <a:r>
              <a:rPr lang="en-US" dirty="0"/>
              <a:t>• </a:t>
            </a:r>
            <a:r>
              <a:rPr lang="en-US" b="1" dirty="0"/>
              <a:t>Semi-supervised learning</a:t>
            </a:r>
          </a:p>
          <a:p>
            <a:pPr marL="0" indent="0">
              <a:buNone/>
            </a:pPr>
            <a:r>
              <a:rPr lang="en-US" dirty="0"/>
              <a:t>   – Given: training data + a few desired outputs</a:t>
            </a:r>
          </a:p>
          <a:p>
            <a:pPr marL="0" indent="0">
              <a:buNone/>
            </a:pPr>
            <a:r>
              <a:rPr lang="en-US" dirty="0"/>
              <a:t>• </a:t>
            </a:r>
            <a:r>
              <a:rPr lang="en-US" b="1" dirty="0"/>
              <a:t>Reinforcement learning</a:t>
            </a:r>
          </a:p>
          <a:p>
            <a:pPr marL="0" indent="0">
              <a:buNone/>
            </a:pPr>
            <a:r>
              <a:rPr lang="en-US" dirty="0"/>
              <a:t>   – Rewards from sequence of actions</a:t>
            </a:r>
          </a:p>
        </p:txBody>
      </p:sp>
    </p:spTree>
    <p:extLst>
      <p:ext uri="{BB962C8B-B14F-4D97-AF65-F5344CB8AC3E}">
        <p14:creationId xmlns:p14="http://schemas.microsoft.com/office/powerpoint/2010/main" val="33353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D36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6B8FAC3-FB78-496B-B565-173FD402D80D}"/>
              </a:ext>
            </a:extLst>
          </p:cNvPr>
          <p:cNvPicPr>
            <a:picLocks noChangeAspect="1"/>
          </p:cNvPicPr>
          <p:nvPr/>
        </p:nvPicPr>
        <p:blipFill>
          <a:blip r:embed="rId2"/>
          <a:stretch>
            <a:fillRect/>
          </a:stretch>
        </p:blipFill>
        <p:spPr>
          <a:xfrm>
            <a:off x="2130829" y="643467"/>
            <a:ext cx="7930342" cy="5571066"/>
          </a:xfrm>
          <a:prstGeom prst="rect">
            <a:avLst/>
          </a:prstGeom>
        </p:spPr>
      </p:pic>
    </p:spTree>
    <p:extLst>
      <p:ext uri="{BB962C8B-B14F-4D97-AF65-F5344CB8AC3E}">
        <p14:creationId xmlns:p14="http://schemas.microsoft.com/office/powerpoint/2010/main" val="169593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2310</Words>
  <Application>Microsoft Office PowerPoint</Application>
  <PresentationFormat>Widescreen</PresentationFormat>
  <Paragraphs>221</Paragraphs>
  <Slides>35</Slides>
  <Notes>14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Common Algorithms of Machine Learning</vt:lpstr>
      <vt:lpstr>PowerPoint Presentation</vt:lpstr>
      <vt:lpstr>Introduction</vt:lpstr>
      <vt:lpstr>What is Machine Learning?</vt:lpstr>
      <vt:lpstr>What is Machine Learning?</vt:lpstr>
      <vt:lpstr>Sample Applications</vt:lpstr>
      <vt:lpstr>PowerPoint Presentation</vt:lpstr>
      <vt:lpstr>Types Of ML Algorithm </vt:lpstr>
      <vt:lpstr>PowerPoint Presentation</vt:lpstr>
      <vt:lpstr>PowerPoint Presentation</vt:lpstr>
      <vt:lpstr>Regression </vt:lpstr>
      <vt:lpstr>PowerPoint Presentation</vt:lpstr>
      <vt:lpstr>Cost Function</vt:lpstr>
      <vt:lpstr>Gradient Decent</vt:lpstr>
      <vt:lpstr>Gradient Decent</vt:lpstr>
      <vt:lpstr>Gradient decent</vt:lpstr>
      <vt:lpstr>Learning rate ( alpha )</vt:lpstr>
      <vt:lpstr>Convex Vs Non-convex</vt:lpstr>
      <vt:lpstr>Bias and Variance</vt:lpstr>
      <vt:lpstr>PowerPoint Presentation</vt:lpstr>
      <vt:lpstr>PowerPoint Presentation</vt:lpstr>
      <vt:lpstr>Classification</vt:lpstr>
      <vt:lpstr>Support vector machines (SVMs)</vt:lpstr>
      <vt:lpstr>k-nearest neighbors (k-NN)</vt:lpstr>
      <vt:lpstr>Decision trees, random forests</vt:lpstr>
      <vt:lpstr>Bias and Variance</vt:lpstr>
      <vt:lpstr>PowerPoint Presentation</vt:lpstr>
      <vt:lpstr>PowerPoint Presentation</vt:lpstr>
      <vt:lpstr>Neural Networks &amp; Deep Learning</vt:lpstr>
      <vt:lpstr>Neural Networks….</vt:lpstr>
      <vt:lpstr>Deep Learning</vt:lpstr>
      <vt:lpstr>PowerPoint Presentation</vt:lpstr>
      <vt:lpstr>PowerPoint Presentation</vt:lpstr>
      <vt:lpstr>Questions ?</vt:lpstr>
      <vt:lpstr>Lets see the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 Algorithms of Machine Learning</dc:title>
  <dc:creator>Dutta, Balaram (DI SW LCS CF SEPL CDM CODM)</dc:creator>
  <cp:lastModifiedBy>Dutta, Balaram (DI SW LCS CF SEPL CDM CODM)</cp:lastModifiedBy>
  <cp:revision>1</cp:revision>
  <dcterms:created xsi:type="dcterms:W3CDTF">2019-11-01T15:08:16Z</dcterms:created>
  <dcterms:modified xsi:type="dcterms:W3CDTF">2019-11-01T15:08:21Z</dcterms:modified>
</cp:coreProperties>
</file>